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257" r:id="rId2"/>
    <p:sldId id="258" r:id="rId3"/>
    <p:sldId id="259" r:id="rId4"/>
  </p:sldIdLst>
  <p:sldSz cx="9144000" cy="6858000" type="screen4x3"/>
  <p:notesSz cx="6954838" cy="93091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99D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243" autoAdjust="0"/>
  </p:normalViewPr>
  <p:slideViewPr>
    <p:cSldViewPr>
      <p:cViewPr>
        <p:scale>
          <a:sx n="70" d="100"/>
          <a:sy n="70" d="100"/>
        </p:scale>
        <p:origin x="-1386" y="-72"/>
      </p:cViewPr>
      <p:guideLst>
        <p:guide orient="horz" pos="2160"/>
        <p:guide pos="2880"/>
      </p:guideLst>
    </p:cSldViewPr>
  </p:slideViewPr>
  <p:notesTextViewPr>
    <p:cViewPr>
      <p:scale>
        <a:sx n="1" d="1"/>
        <a:sy n="1" d="1"/>
      </p:scale>
      <p:origin x="0" y="0"/>
    </p:cViewPr>
  </p:notesText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7072"/>
          </a:xfrm>
          <a:prstGeom prst="rect">
            <a:avLst/>
          </a:prstGeom>
        </p:spPr>
        <p:txBody>
          <a:bodyPr vert="horz" lIns="92930" tIns="46465" rIns="92930" bIns="46465" rtlCol="0"/>
          <a:lstStyle>
            <a:lvl1pPr algn="l">
              <a:defRPr sz="1200"/>
            </a:lvl1pPr>
          </a:lstStyle>
          <a:p>
            <a:endParaRPr lang="es-AR"/>
          </a:p>
        </p:txBody>
      </p:sp>
      <p:sp>
        <p:nvSpPr>
          <p:cNvPr id="3" name="Date Placeholder 2"/>
          <p:cNvSpPr>
            <a:spLocks noGrp="1"/>
          </p:cNvSpPr>
          <p:nvPr>
            <p:ph type="dt" sz="quarter" idx="1"/>
          </p:nvPr>
        </p:nvSpPr>
        <p:spPr>
          <a:xfrm>
            <a:off x="3939466" y="0"/>
            <a:ext cx="3013763" cy="467072"/>
          </a:xfrm>
          <a:prstGeom prst="rect">
            <a:avLst/>
          </a:prstGeom>
        </p:spPr>
        <p:txBody>
          <a:bodyPr vert="horz" lIns="92930" tIns="46465" rIns="92930" bIns="46465" rtlCol="0"/>
          <a:lstStyle>
            <a:lvl1pPr algn="r">
              <a:defRPr sz="1200"/>
            </a:lvl1pPr>
          </a:lstStyle>
          <a:p>
            <a:fld id="{5749A3E9-8DA7-49CC-BCB2-0064F21B58C0}" type="datetimeFigureOut">
              <a:rPr lang="es-AR" smtClean="0"/>
              <a:t>18/07/2018</a:t>
            </a:fld>
            <a:endParaRPr lang="es-AR"/>
          </a:p>
        </p:txBody>
      </p:sp>
      <p:sp>
        <p:nvSpPr>
          <p:cNvPr id="4" name="Footer Placeholder 3"/>
          <p:cNvSpPr>
            <a:spLocks noGrp="1"/>
          </p:cNvSpPr>
          <p:nvPr>
            <p:ph type="ftr" sz="quarter" idx="2"/>
          </p:nvPr>
        </p:nvSpPr>
        <p:spPr>
          <a:xfrm>
            <a:off x="0" y="8842030"/>
            <a:ext cx="3013763" cy="467071"/>
          </a:xfrm>
          <a:prstGeom prst="rect">
            <a:avLst/>
          </a:prstGeom>
        </p:spPr>
        <p:txBody>
          <a:bodyPr vert="horz" lIns="92930" tIns="46465" rIns="92930" bIns="46465" rtlCol="0" anchor="b"/>
          <a:lstStyle>
            <a:lvl1pPr algn="l">
              <a:defRPr sz="1200"/>
            </a:lvl1pPr>
          </a:lstStyle>
          <a:p>
            <a:endParaRPr lang="es-AR"/>
          </a:p>
        </p:txBody>
      </p:sp>
      <p:sp>
        <p:nvSpPr>
          <p:cNvPr id="5" name="Slide Number Placeholder 4"/>
          <p:cNvSpPr>
            <a:spLocks noGrp="1"/>
          </p:cNvSpPr>
          <p:nvPr>
            <p:ph type="sldNum" sz="quarter" idx="3"/>
          </p:nvPr>
        </p:nvSpPr>
        <p:spPr>
          <a:xfrm>
            <a:off x="3939466" y="8842030"/>
            <a:ext cx="3013763" cy="467071"/>
          </a:xfrm>
          <a:prstGeom prst="rect">
            <a:avLst/>
          </a:prstGeom>
        </p:spPr>
        <p:txBody>
          <a:bodyPr vert="horz" lIns="92930" tIns="46465" rIns="92930" bIns="46465" rtlCol="0" anchor="b"/>
          <a:lstStyle>
            <a:lvl1pPr algn="r">
              <a:defRPr sz="1200"/>
            </a:lvl1pPr>
          </a:lstStyle>
          <a:p>
            <a:fld id="{B80C071D-B2C0-49E5-A99A-C7FDA72C896E}" type="slidenum">
              <a:rPr lang="es-AR" smtClean="0"/>
              <a:t>‹Nº›</a:t>
            </a:fld>
            <a:endParaRPr lang="es-AR"/>
          </a:p>
        </p:txBody>
      </p:sp>
    </p:spTree>
    <p:extLst>
      <p:ext uri="{BB962C8B-B14F-4D97-AF65-F5344CB8AC3E}">
        <p14:creationId xmlns:p14="http://schemas.microsoft.com/office/powerpoint/2010/main" val="29233941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vl1pPr>
          </a:lstStyle>
          <a:p>
            <a:endParaRPr lang="es-AR"/>
          </a:p>
        </p:txBody>
      </p:sp>
      <p:sp>
        <p:nvSpPr>
          <p:cNvPr id="3" name="2 Marcador de fecha"/>
          <p:cNvSpPr>
            <a:spLocks noGrp="1"/>
          </p:cNvSpPr>
          <p:nvPr>
            <p:ph type="dt" idx="1"/>
          </p:nvPr>
        </p:nvSpPr>
        <p:spPr>
          <a:xfrm>
            <a:off x="3939466" y="0"/>
            <a:ext cx="3013763" cy="465455"/>
          </a:xfrm>
          <a:prstGeom prst="rect">
            <a:avLst/>
          </a:prstGeom>
        </p:spPr>
        <p:txBody>
          <a:bodyPr vert="horz" lIns="92930" tIns="46465" rIns="92930" bIns="46465" rtlCol="0"/>
          <a:lstStyle>
            <a:lvl1pPr algn="r">
              <a:defRPr sz="1200"/>
            </a:lvl1pPr>
          </a:lstStyle>
          <a:p>
            <a:fld id="{9DE6575D-E2B4-4320-B2F5-A1D0881A2F70}" type="datetimeFigureOut">
              <a:rPr lang="es-AR" smtClean="0"/>
              <a:t>18/07/2018</a:t>
            </a:fld>
            <a:endParaRPr lang="es-AR"/>
          </a:p>
        </p:txBody>
      </p:sp>
      <p:sp>
        <p:nvSpPr>
          <p:cNvPr id="4" name="3 Marcador de imagen de diapositiva"/>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2930" tIns="46465" rIns="92930" bIns="46465" rtlCol="0" anchor="ctr"/>
          <a:lstStyle/>
          <a:p>
            <a:endParaRPr lang="es-AR"/>
          </a:p>
        </p:txBody>
      </p:sp>
      <p:sp>
        <p:nvSpPr>
          <p:cNvPr id="5" name="4 Marcador de notas"/>
          <p:cNvSpPr>
            <a:spLocks noGrp="1"/>
          </p:cNvSpPr>
          <p:nvPr>
            <p:ph type="body" sz="quarter" idx="3"/>
          </p:nvPr>
        </p:nvSpPr>
        <p:spPr>
          <a:xfrm>
            <a:off x="695484" y="4421823"/>
            <a:ext cx="5563870" cy="4189095"/>
          </a:xfrm>
          <a:prstGeom prst="rect">
            <a:avLst/>
          </a:prstGeom>
        </p:spPr>
        <p:txBody>
          <a:bodyPr vert="horz" lIns="92930" tIns="46465" rIns="92930" bIns="46465"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6" name="5 Marcador de pie de página"/>
          <p:cNvSpPr>
            <a:spLocks noGrp="1"/>
          </p:cNvSpPr>
          <p:nvPr>
            <p:ph type="ftr" sz="quarter" idx="4"/>
          </p:nvPr>
        </p:nvSpPr>
        <p:spPr>
          <a:xfrm>
            <a:off x="0" y="8842029"/>
            <a:ext cx="3013763" cy="465455"/>
          </a:xfrm>
          <a:prstGeom prst="rect">
            <a:avLst/>
          </a:prstGeom>
        </p:spPr>
        <p:txBody>
          <a:bodyPr vert="horz" lIns="92930" tIns="46465" rIns="92930" bIns="46465" rtlCol="0" anchor="b"/>
          <a:lstStyle>
            <a:lvl1pPr algn="l">
              <a:defRPr sz="1200"/>
            </a:lvl1pPr>
          </a:lstStyle>
          <a:p>
            <a:endParaRPr lang="es-AR"/>
          </a:p>
        </p:txBody>
      </p:sp>
      <p:sp>
        <p:nvSpPr>
          <p:cNvPr id="7" name="6 Marcador de número de diapositiva"/>
          <p:cNvSpPr>
            <a:spLocks noGrp="1"/>
          </p:cNvSpPr>
          <p:nvPr>
            <p:ph type="sldNum" sz="quarter" idx="5"/>
          </p:nvPr>
        </p:nvSpPr>
        <p:spPr>
          <a:xfrm>
            <a:off x="3939466" y="8842029"/>
            <a:ext cx="3013763" cy="465455"/>
          </a:xfrm>
          <a:prstGeom prst="rect">
            <a:avLst/>
          </a:prstGeom>
        </p:spPr>
        <p:txBody>
          <a:bodyPr vert="horz" lIns="92930" tIns="46465" rIns="92930" bIns="46465" rtlCol="0" anchor="b"/>
          <a:lstStyle>
            <a:lvl1pPr algn="r">
              <a:defRPr sz="1200"/>
            </a:lvl1pPr>
          </a:lstStyle>
          <a:p>
            <a:fld id="{CC26DE52-8E1F-4027-9D25-A47456C148FC}" type="slidenum">
              <a:rPr lang="es-AR" smtClean="0"/>
              <a:t>‹Nº›</a:t>
            </a:fld>
            <a:endParaRPr lang="es-AR"/>
          </a:p>
        </p:txBody>
      </p:sp>
    </p:spTree>
    <p:extLst>
      <p:ext uri="{BB962C8B-B14F-4D97-AF65-F5344CB8AC3E}">
        <p14:creationId xmlns:p14="http://schemas.microsoft.com/office/powerpoint/2010/main" val="24265599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Background</a:t>
            </a:r>
            <a:endParaRPr lang="es-AR" dirty="0"/>
          </a:p>
          <a:p>
            <a:r>
              <a:rPr lang="en-US" dirty="0"/>
              <a:t>Th17 and </a:t>
            </a:r>
            <a:r>
              <a:rPr lang="en-US" dirty="0" err="1"/>
              <a:t>Treg</a:t>
            </a:r>
            <a:r>
              <a:rPr lang="en-US" dirty="0"/>
              <a:t> cells play a key role in HIV infection and mucosal defenses. A reduction of Th17 cells in the female genital mucosa (FGM) of HIV+ women has been previously described. Aim: To analyze the effects of antiretroviral treatment (ART) in these T-cell subsets in FGM in different groups of individuals.</a:t>
            </a:r>
            <a:endParaRPr lang="es-AR" dirty="0"/>
          </a:p>
          <a:p>
            <a:r>
              <a:rPr lang="en-US" u="sng" dirty="0"/>
              <a:t>Methods</a:t>
            </a:r>
            <a:endParaRPr lang="es-AR" dirty="0"/>
          </a:p>
          <a:p>
            <a:r>
              <a:rPr lang="en-US" dirty="0"/>
              <a:t>Cervical mononuclear cells (CMCs) and </a:t>
            </a:r>
            <a:r>
              <a:rPr lang="en-US" dirty="0" err="1"/>
              <a:t>exocervical</a:t>
            </a:r>
            <a:r>
              <a:rPr lang="en-US" dirty="0"/>
              <a:t> swabs from FGM were obtained from the following groups: HIV- (n=21), HIV+ART+ (n=32) and HIV+ART- (n=12). Cytokines (CKs) secreted by CMCs after stimulation with </a:t>
            </a:r>
            <a:r>
              <a:rPr lang="en-US" dirty="0" err="1"/>
              <a:t>PMA+Ionomycin</a:t>
            </a:r>
            <a:r>
              <a:rPr lang="en-US" dirty="0"/>
              <a:t> and chemokines in </a:t>
            </a:r>
            <a:r>
              <a:rPr lang="en-US" dirty="0" err="1"/>
              <a:t>exocervical</a:t>
            </a:r>
            <a:r>
              <a:rPr lang="en-US" dirty="0"/>
              <a:t> swabs were quantified by </a:t>
            </a:r>
            <a:r>
              <a:rPr lang="en-US" dirty="0" err="1"/>
              <a:t>Cytometric</a:t>
            </a:r>
            <a:r>
              <a:rPr lang="en-US" dirty="0"/>
              <a:t> Bead Array.</a:t>
            </a:r>
            <a:endParaRPr lang="es-AR" dirty="0"/>
          </a:p>
          <a:p>
            <a:r>
              <a:rPr lang="en-US" u="sng" dirty="0"/>
              <a:t>Results</a:t>
            </a:r>
            <a:endParaRPr lang="es-AR" dirty="0"/>
          </a:p>
          <a:p>
            <a:r>
              <a:rPr lang="en-US" dirty="0"/>
              <a:t>CMCs production of Th17-related-CKs (IL17A, IL17F, IL21 and IL22) and </a:t>
            </a:r>
            <a:r>
              <a:rPr lang="en-US" dirty="0" err="1"/>
              <a:t>Treg</a:t>
            </a:r>
            <a:r>
              <a:rPr lang="en-US" dirty="0"/>
              <a:t>-related-CKs (IL10 and TGF-β1) were evaluated. HIV+ART- group showed diminished proportions of positive responses for Th17-related-CKs compared to HIV- (IL17A, IL17F and IL21:p&lt;0.01). Minor proportions were still found in HIV+ART+ group (IL17A and IL17F:p&lt;0.05). In </a:t>
            </a:r>
            <a:r>
              <a:rPr lang="en-US" dirty="0" err="1"/>
              <a:t>Treg</a:t>
            </a:r>
            <a:r>
              <a:rPr lang="en-US" dirty="0"/>
              <a:t>-related-CKs, reduction was only found for IL10 in both HIV+ groups (p&lt;0.05).</a:t>
            </a:r>
            <a:endParaRPr lang="es-AR" dirty="0"/>
          </a:p>
          <a:p>
            <a:endParaRPr lang="es-AR" dirty="0"/>
          </a:p>
        </p:txBody>
      </p:sp>
      <p:sp>
        <p:nvSpPr>
          <p:cNvPr id="4" name="Slide Number Placeholder 3"/>
          <p:cNvSpPr>
            <a:spLocks noGrp="1"/>
          </p:cNvSpPr>
          <p:nvPr>
            <p:ph type="sldNum" sz="quarter" idx="10"/>
          </p:nvPr>
        </p:nvSpPr>
        <p:spPr/>
        <p:txBody>
          <a:bodyPr/>
          <a:lstStyle/>
          <a:p>
            <a:fld id="{CC26DE52-8E1F-4027-9D25-A47456C148FC}" type="slidenum">
              <a:rPr lang="es-AR" smtClean="0"/>
              <a:t>1</a:t>
            </a:fld>
            <a:endParaRPr lang="es-AR"/>
          </a:p>
        </p:txBody>
      </p:sp>
    </p:spTree>
    <p:extLst>
      <p:ext uri="{BB962C8B-B14F-4D97-AF65-F5344CB8AC3E}">
        <p14:creationId xmlns:p14="http://schemas.microsoft.com/office/powerpoint/2010/main" val="29597847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defTabSz="929305">
              <a:defRPr/>
            </a:pPr>
            <a:r>
              <a:rPr lang="en-US" dirty="0"/>
              <a:t>Analysis of global pattern of secretion of Th17-related-cks, indicated that in HIV+ART- the secretion pattern was severely modified (p=0.0297)</a:t>
            </a:r>
            <a:r>
              <a:rPr lang="en-US" b="1" dirty="0" err="1"/>
              <a:t>señalarlo</a:t>
            </a:r>
            <a:r>
              <a:rPr lang="en-US" b="1" dirty="0"/>
              <a:t>.</a:t>
            </a:r>
            <a:r>
              <a:rPr lang="en-US" dirty="0"/>
              <a:t> </a:t>
            </a:r>
          </a:p>
          <a:p>
            <a:pPr defTabSz="929305">
              <a:defRPr/>
            </a:pPr>
            <a:r>
              <a:rPr lang="en-US" dirty="0"/>
              <a:t>In HIV+ART+ group the Th17-related-cks pattern tend to be restored.</a:t>
            </a:r>
          </a:p>
          <a:p>
            <a:pPr defTabSz="929305">
              <a:defRPr/>
            </a:pPr>
            <a:r>
              <a:rPr lang="en-US" dirty="0"/>
              <a:t>However, after treatment, still a significant lower percentage of samples secreted 4 Th17-related-CKs (HIV-:62.5% vs HIV+ART+:16.67%; p=0.0281). And on the other hand, an increased proportions of samples with NO Th17-CK production was observed. </a:t>
            </a:r>
          </a:p>
          <a:p>
            <a:pPr defTabSz="929305">
              <a:defRPr/>
            </a:pPr>
            <a:endParaRPr lang="en-US" dirty="0"/>
          </a:p>
          <a:p>
            <a:pPr defTabSz="929305">
              <a:defRPr/>
            </a:pPr>
            <a:r>
              <a:rPr lang="en-US" dirty="0"/>
              <a:t>In contrast, when </a:t>
            </a:r>
            <a:r>
              <a:rPr lang="en-US" dirty="0" err="1"/>
              <a:t>Treg</a:t>
            </a:r>
            <a:r>
              <a:rPr lang="en-US" dirty="0"/>
              <a:t>-related-CKs pattern was compared none significant differences were found between the different groups.</a:t>
            </a:r>
            <a:endParaRPr lang="es-AR" dirty="0"/>
          </a:p>
          <a:p>
            <a:endParaRPr lang="es-AR" dirty="0" smtClean="0"/>
          </a:p>
          <a:p>
            <a:pPr defTabSz="929305">
              <a:defRPr/>
            </a:pPr>
            <a:r>
              <a:rPr lang="en-US" dirty="0"/>
              <a:t>Thirteen different chemokines were evaluated in </a:t>
            </a:r>
            <a:r>
              <a:rPr lang="en-US" dirty="0" err="1"/>
              <a:t>exocervical</a:t>
            </a:r>
            <a:r>
              <a:rPr lang="en-US" dirty="0"/>
              <a:t> swabs. Differences in both HIV+ groups vs HIV- were detected: minor levels of CXCL5 and CXCL1 (neutrophil recruitment); major levels of CCL17 (homing of </a:t>
            </a:r>
            <a:r>
              <a:rPr lang="en-US" dirty="0" err="1"/>
              <a:t>Treg</a:t>
            </a:r>
            <a:r>
              <a:rPr lang="en-US" dirty="0"/>
              <a:t>-cells).</a:t>
            </a:r>
            <a:endParaRPr lang="es-AR" dirty="0"/>
          </a:p>
          <a:p>
            <a:endParaRPr lang="es-AR" dirty="0"/>
          </a:p>
        </p:txBody>
      </p:sp>
      <p:sp>
        <p:nvSpPr>
          <p:cNvPr id="4" name="3 Marcador de número de diapositiva"/>
          <p:cNvSpPr>
            <a:spLocks noGrp="1"/>
          </p:cNvSpPr>
          <p:nvPr>
            <p:ph type="sldNum" sz="quarter" idx="10"/>
          </p:nvPr>
        </p:nvSpPr>
        <p:spPr/>
        <p:txBody>
          <a:bodyPr/>
          <a:lstStyle/>
          <a:p>
            <a:fld id="{CC26DE52-8E1F-4027-9D25-A47456C148FC}" type="slidenum">
              <a:rPr lang="es-AR" smtClean="0"/>
              <a:t>2</a:t>
            </a:fld>
            <a:endParaRPr lang="es-AR"/>
          </a:p>
        </p:txBody>
      </p:sp>
    </p:spTree>
    <p:extLst>
      <p:ext uri="{BB962C8B-B14F-4D97-AF65-F5344CB8AC3E}">
        <p14:creationId xmlns:p14="http://schemas.microsoft.com/office/powerpoint/2010/main" val="33589628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n-US" dirty="0"/>
              <a:t>To inquire if CMCs function deterioration in relation to Th17-related-cytokines could be related with the minor chemokine levels observed, HIV+ART+ group was divided in two according to the number of Th17-related-CKs secreted: “at least 3CKs“ and “1 or less CKs”. </a:t>
            </a:r>
            <a:endParaRPr lang="es-AR" dirty="0"/>
          </a:p>
          <a:p>
            <a:r>
              <a:rPr lang="en-US" dirty="0"/>
              <a:t>Interestingly, for CXCL5 and CXCL1, significant lower levels were found in the “1 or less” group (compared to HIV- and to “at least 3”, all p&lt;0.05). </a:t>
            </a:r>
          </a:p>
          <a:p>
            <a:r>
              <a:rPr lang="en-US" dirty="0"/>
              <a:t>Also in HIV+ART+, positive correlations were found between logCXCL5 vs logIL17A (r=0.5666, p=0.0241), logCXCL1 and logIL17A (r=0.7273, p=0.0006) and logCCL17 vs logIL10 (r=0.5700, p=0.0186).</a:t>
            </a:r>
          </a:p>
          <a:p>
            <a:endParaRPr lang="es-AR" dirty="0"/>
          </a:p>
          <a:p>
            <a:r>
              <a:rPr lang="en-US" u="sng" dirty="0"/>
              <a:t>Conclusion</a:t>
            </a:r>
            <a:endParaRPr lang="es-AR" dirty="0"/>
          </a:p>
          <a:p>
            <a:r>
              <a:rPr lang="en-US" dirty="0"/>
              <a:t>These results suggest that HIV infection severely affects the functionality of cervical mucosal cells, and ART was not able to totally restore it. Earlier ART start might mitigate this HIV infection effect.</a:t>
            </a:r>
            <a:endParaRPr lang="es-AR" dirty="0"/>
          </a:p>
          <a:p>
            <a:endParaRPr lang="es-AR" dirty="0"/>
          </a:p>
        </p:txBody>
      </p:sp>
      <p:sp>
        <p:nvSpPr>
          <p:cNvPr id="4" name="3 Marcador de número de diapositiva"/>
          <p:cNvSpPr>
            <a:spLocks noGrp="1"/>
          </p:cNvSpPr>
          <p:nvPr>
            <p:ph type="sldNum" sz="quarter" idx="10"/>
          </p:nvPr>
        </p:nvSpPr>
        <p:spPr/>
        <p:txBody>
          <a:bodyPr/>
          <a:lstStyle/>
          <a:p>
            <a:fld id="{CC26DE52-8E1F-4027-9D25-A47456C148FC}" type="slidenum">
              <a:rPr lang="es-AR" smtClean="0"/>
              <a:t>3</a:t>
            </a:fld>
            <a:endParaRPr lang="es-AR"/>
          </a:p>
        </p:txBody>
      </p:sp>
    </p:spTree>
    <p:extLst>
      <p:ext uri="{BB962C8B-B14F-4D97-AF65-F5344CB8AC3E}">
        <p14:creationId xmlns:p14="http://schemas.microsoft.com/office/powerpoint/2010/main" val="37887061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AR"/>
          </a:p>
        </p:txBody>
      </p:sp>
      <p:sp>
        <p:nvSpPr>
          <p:cNvPr id="4" name="3 Marcador de fecha"/>
          <p:cNvSpPr>
            <a:spLocks noGrp="1"/>
          </p:cNvSpPr>
          <p:nvPr>
            <p:ph type="dt" sz="half" idx="10"/>
          </p:nvPr>
        </p:nvSpPr>
        <p:spPr/>
        <p:txBody>
          <a:bodyPr/>
          <a:lstStyle/>
          <a:p>
            <a:fld id="{B2BE9D22-5D12-42AF-8ACE-160129348B39}" type="datetimeFigureOut">
              <a:rPr lang="es-AR" smtClean="0"/>
              <a:t>18/07/2018</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BDD4B2CF-D400-43F6-ABAF-1F26F5B11F78}" type="slidenum">
              <a:rPr lang="es-AR" smtClean="0"/>
              <a:t>‹Nº›</a:t>
            </a:fld>
            <a:endParaRPr lang="es-AR"/>
          </a:p>
        </p:txBody>
      </p:sp>
    </p:spTree>
    <p:extLst>
      <p:ext uri="{BB962C8B-B14F-4D97-AF65-F5344CB8AC3E}">
        <p14:creationId xmlns:p14="http://schemas.microsoft.com/office/powerpoint/2010/main" val="8931476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B2BE9D22-5D12-42AF-8ACE-160129348B39}" type="datetimeFigureOut">
              <a:rPr lang="es-AR" smtClean="0"/>
              <a:t>18/07/2018</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BDD4B2CF-D400-43F6-ABAF-1F26F5B11F78}" type="slidenum">
              <a:rPr lang="es-AR" smtClean="0"/>
              <a:t>‹Nº›</a:t>
            </a:fld>
            <a:endParaRPr lang="es-AR"/>
          </a:p>
        </p:txBody>
      </p:sp>
    </p:spTree>
    <p:extLst>
      <p:ext uri="{BB962C8B-B14F-4D97-AF65-F5344CB8AC3E}">
        <p14:creationId xmlns:p14="http://schemas.microsoft.com/office/powerpoint/2010/main" val="2468934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B2BE9D22-5D12-42AF-8ACE-160129348B39}" type="datetimeFigureOut">
              <a:rPr lang="es-AR" smtClean="0"/>
              <a:t>18/07/2018</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BDD4B2CF-D400-43F6-ABAF-1F26F5B11F78}" type="slidenum">
              <a:rPr lang="es-AR" smtClean="0"/>
              <a:t>‹Nº›</a:t>
            </a:fld>
            <a:endParaRPr lang="es-AR"/>
          </a:p>
        </p:txBody>
      </p:sp>
    </p:spTree>
    <p:extLst>
      <p:ext uri="{BB962C8B-B14F-4D97-AF65-F5344CB8AC3E}">
        <p14:creationId xmlns:p14="http://schemas.microsoft.com/office/powerpoint/2010/main" val="2306200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B2BE9D22-5D12-42AF-8ACE-160129348B39}" type="datetimeFigureOut">
              <a:rPr lang="es-AR" smtClean="0"/>
              <a:t>18/07/2018</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BDD4B2CF-D400-43F6-ABAF-1F26F5B11F78}" type="slidenum">
              <a:rPr lang="es-AR" smtClean="0"/>
              <a:t>‹Nº›</a:t>
            </a:fld>
            <a:endParaRPr lang="es-AR"/>
          </a:p>
        </p:txBody>
      </p:sp>
    </p:spTree>
    <p:extLst>
      <p:ext uri="{BB962C8B-B14F-4D97-AF65-F5344CB8AC3E}">
        <p14:creationId xmlns:p14="http://schemas.microsoft.com/office/powerpoint/2010/main" val="4105461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B2BE9D22-5D12-42AF-8ACE-160129348B39}" type="datetimeFigureOut">
              <a:rPr lang="es-AR" smtClean="0"/>
              <a:t>18/07/2018</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BDD4B2CF-D400-43F6-ABAF-1F26F5B11F78}" type="slidenum">
              <a:rPr lang="es-AR" smtClean="0"/>
              <a:t>‹Nº›</a:t>
            </a:fld>
            <a:endParaRPr lang="es-AR"/>
          </a:p>
        </p:txBody>
      </p:sp>
    </p:spTree>
    <p:extLst>
      <p:ext uri="{BB962C8B-B14F-4D97-AF65-F5344CB8AC3E}">
        <p14:creationId xmlns:p14="http://schemas.microsoft.com/office/powerpoint/2010/main" val="13927383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fecha"/>
          <p:cNvSpPr>
            <a:spLocks noGrp="1"/>
          </p:cNvSpPr>
          <p:nvPr>
            <p:ph type="dt" sz="half" idx="10"/>
          </p:nvPr>
        </p:nvSpPr>
        <p:spPr/>
        <p:txBody>
          <a:bodyPr/>
          <a:lstStyle/>
          <a:p>
            <a:fld id="{B2BE9D22-5D12-42AF-8ACE-160129348B39}" type="datetimeFigureOut">
              <a:rPr lang="es-AR" smtClean="0"/>
              <a:t>18/07/2018</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BDD4B2CF-D400-43F6-ABAF-1F26F5B11F78}" type="slidenum">
              <a:rPr lang="es-AR" smtClean="0"/>
              <a:t>‹Nº›</a:t>
            </a:fld>
            <a:endParaRPr lang="es-AR"/>
          </a:p>
        </p:txBody>
      </p:sp>
    </p:spTree>
    <p:extLst>
      <p:ext uri="{BB962C8B-B14F-4D97-AF65-F5344CB8AC3E}">
        <p14:creationId xmlns:p14="http://schemas.microsoft.com/office/powerpoint/2010/main" val="2506578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7" name="6 Marcador de fecha"/>
          <p:cNvSpPr>
            <a:spLocks noGrp="1"/>
          </p:cNvSpPr>
          <p:nvPr>
            <p:ph type="dt" sz="half" idx="10"/>
          </p:nvPr>
        </p:nvSpPr>
        <p:spPr/>
        <p:txBody>
          <a:bodyPr/>
          <a:lstStyle/>
          <a:p>
            <a:fld id="{B2BE9D22-5D12-42AF-8ACE-160129348B39}" type="datetimeFigureOut">
              <a:rPr lang="es-AR" smtClean="0"/>
              <a:t>18/07/2018</a:t>
            </a:fld>
            <a:endParaRPr lang="es-AR"/>
          </a:p>
        </p:txBody>
      </p:sp>
      <p:sp>
        <p:nvSpPr>
          <p:cNvPr id="8" name="7 Marcador de pie de página"/>
          <p:cNvSpPr>
            <a:spLocks noGrp="1"/>
          </p:cNvSpPr>
          <p:nvPr>
            <p:ph type="ftr" sz="quarter" idx="11"/>
          </p:nvPr>
        </p:nvSpPr>
        <p:spPr/>
        <p:txBody>
          <a:bodyPr/>
          <a:lstStyle/>
          <a:p>
            <a:endParaRPr lang="es-AR"/>
          </a:p>
        </p:txBody>
      </p:sp>
      <p:sp>
        <p:nvSpPr>
          <p:cNvPr id="9" name="8 Marcador de número de diapositiva"/>
          <p:cNvSpPr>
            <a:spLocks noGrp="1"/>
          </p:cNvSpPr>
          <p:nvPr>
            <p:ph type="sldNum" sz="quarter" idx="12"/>
          </p:nvPr>
        </p:nvSpPr>
        <p:spPr/>
        <p:txBody>
          <a:bodyPr/>
          <a:lstStyle/>
          <a:p>
            <a:fld id="{BDD4B2CF-D400-43F6-ABAF-1F26F5B11F78}" type="slidenum">
              <a:rPr lang="es-AR" smtClean="0"/>
              <a:t>‹Nº›</a:t>
            </a:fld>
            <a:endParaRPr lang="es-AR"/>
          </a:p>
        </p:txBody>
      </p:sp>
    </p:spTree>
    <p:extLst>
      <p:ext uri="{BB962C8B-B14F-4D97-AF65-F5344CB8AC3E}">
        <p14:creationId xmlns:p14="http://schemas.microsoft.com/office/powerpoint/2010/main" val="6252353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fecha"/>
          <p:cNvSpPr>
            <a:spLocks noGrp="1"/>
          </p:cNvSpPr>
          <p:nvPr>
            <p:ph type="dt" sz="half" idx="10"/>
          </p:nvPr>
        </p:nvSpPr>
        <p:spPr/>
        <p:txBody>
          <a:bodyPr/>
          <a:lstStyle/>
          <a:p>
            <a:fld id="{B2BE9D22-5D12-42AF-8ACE-160129348B39}" type="datetimeFigureOut">
              <a:rPr lang="es-AR" smtClean="0"/>
              <a:t>18/07/2018</a:t>
            </a:fld>
            <a:endParaRPr lang="es-AR"/>
          </a:p>
        </p:txBody>
      </p:sp>
      <p:sp>
        <p:nvSpPr>
          <p:cNvPr id="4" name="3 Marcador de pie de página"/>
          <p:cNvSpPr>
            <a:spLocks noGrp="1"/>
          </p:cNvSpPr>
          <p:nvPr>
            <p:ph type="ftr" sz="quarter" idx="11"/>
          </p:nvPr>
        </p:nvSpPr>
        <p:spPr/>
        <p:txBody>
          <a:bodyPr/>
          <a:lstStyle/>
          <a:p>
            <a:endParaRPr lang="es-AR"/>
          </a:p>
        </p:txBody>
      </p:sp>
      <p:sp>
        <p:nvSpPr>
          <p:cNvPr id="5" name="4 Marcador de número de diapositiva"/>
          <p:cNvSpPr>
            <a:spLocks noGrp="1"/>
          </p:cNvSpPr>
          <p:nvPr>
            <p:ph type="sldNum" sz="quarter" idx="12"/>
          </p:nvPr>
        </p:nvSpPr>
        <p:spPr/>
        <p:txBody>
          <a:bodyPr/>
          <a:lstStyle/>
          <a:p>
            <a:fld id="{BDD4B2CF-D400-43F6-ABAF-1F26F5B11F78}" type="slidenum">
              <a:rPr lang="es-AR" smtClean="0"/>
              <a:t>‹Nº›</a:t>
            </a:fld>
            <a:endParaRPr lang="es-AR"/>
          </a:p>
        </p:txBody>
      </p:sp>
    </p:spTree>
    <p:extLst>
      <p:ext uri="{BB962C8B-B14F-4D97-AF65-F5344CB8AC3E}">
        <p14:creationId xmlns:p14="http://schemas.microsoft.com/office/powerpoint/2010/main" val="18452452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2BE9D22-5D12-42AF-8ACE-160129348B39}" type="datetimeFigureOut">
              <a:rPr lang="es-AR" smtClean="0"/>
              <a:t>18/07/2018</a:t>
            </a:fld>
            <a:endParaRPr lang="es-AR"/>
          </a:p>
        </p:txBody>
      </p:sp>
      <p:sp>
        <p:nvSpPr>
          <p:cNvPr id="3" name="2 Marcador de pie de página"/>
          <p:cNvSpPr>
            <a:spLocks noGrp="1"/>
          </p:cNvSpPr>
          <p:nvPr>
            <p:ph type="ftr" sz="quarter" idx="11"/>
          </p:nvPr>
        </p:nvSpPr>
        <p:spPr/>
        <p:txBody>
          <a:bodyPr/>
          <a:lstStyle/>
          <a:p>
            <a:endParaRPr lang="es-AR"/>
          </a:p>
        </p:txBody>
      </p:sp>
      <p:sp>
        <p:nvSpPr>
          <p:cNvPr id="4" name="3 Marcador de número de diapositiva"/>
          <p:cNvSpPr>
            <a:spLocks noGrp="1"/>
          </p:cNvSpPr>
          <p:nvPr>
            <p:ph type="sldNum" sz="quarter" idx="12"/>
          </p:nvPr>
        </p:nvSpPr>
        <p:spPr/>
        <p:txBody>
          <a:bodyPr/>
          <a:lstStyle/>
          <a:p>
            <a:fld id="{BDD4B2CF-D400-43F6-ABAF-1F26F5B11F78}" type="slidenum">
              <a:rPr lang="es-AR" smtClean="0"/>
              <a:t>‹Nº›</a:t>
            </a:fld>
            <a:endParaRPr lang="es-AR"/>
          </a:p>
        </p:txBody>
      </p:sp>
    </p:spTree>
    <p:extLst>
      <p:ext uri="{BB962C8B-B14F-4D97-AF65-F5344CB8AC3E}">
        <p14:creationId xmlns:p14="http://schemas.microsoft.com/office/powerpoint/2010/main" val="2572426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2BE9D22-5D12-42AF-8ACE-160129348B39}" type="datetimeFigureOut">
              <a:rPr lang="es-AR" smtClean="0"/>
              <a:t>18/07/2018</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BDD4B2CF-D400-43F6-ABAF-1F26F5B11F78}" type="slidenum">
              <a:rPr lang="es-AR" smtClean="0"/>
              <a:t>‹Nº›</a:t>
            </a:fld>
            <a:endParaRPr lang="es-AR"/>
          </a:p>
        </p:txBody>
      </p:sp>
    </p:spTree>
    <p:extLst>
      <p:ext uri="{BB962C8B-B14F-4D97-AF65-F5344CB8AC3E}">
        <p14:creationId xmlns:p14="http://schemas.microsoft.com/office/powerpoint/2010/main" val="4251484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2BE9D22-5D12-42AF-8ACE-160129348B39}" type="datetimeFigureOut">
              <a:rPr lang="es-AR" smtClean="0"/>
              <a:t>18/07/2018</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BDD4B2CF-D400-43F6-ABAF-1F26F5B11F78}" type="slidenum">
              <a:rPr lang="es-AR" smtClean="0"/>
              <a:t>‹Nº›</a:t>
            </a:fld>
            <a:endParaRPr lang="es-AR"/>
          </a:p>
        </p:txBody>
      </p:sp>
    </p:spTree>
    <p:extLst>
      <p:ext uri="{BB962C8B-B14F-4D97-AF65-F5344CB8AC3E}">
        <p14:creationId xmlns:p14="http://schemas.microsoft.com/office/powerpoint/2010/main" val="1939939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BE9D22-5D12-42AF-8ACE-160129348B39}" type="datetimeFigureOut">
              <a:rPr lang="es-AR" smtClean="0"/>
              <a:t>18/07/2018</a:t>
            </a:fld>
            <a:endParaRPr lang="es-A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D4B2CF-D400-43F6-ABAF-1F26F5B11F78}" type="slidenum">
              <a:rPr lang="es-AR" smtClean="0"/>
              <a:t>‹Nº›</a:t>
            </a:fld>
            <a:endParaRPr lang="es-AR"/>
          </a:p>
        </p:txBody>
      </p:sp>
    </p:spTree>
    <p:extLst>
      <p:ext uri="{BB962C8B-B14F-4D97-AF65-F5344CB8AC3E}">
        <p14:creationId xmlns:p14="http://schemas.microsoft.com/office/powerpoint/2010/main" val="587917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emf"/><Relationship Id="rId7" Type="http://schemas.openxmlformats.org/officeDocument/2006/relationships/image" Target="../media/image5.png"/><Relationship Id="rId12" Type="http://schemas.openxmlformats.org/officeDocument/2006/relationships/image" Target="../media/image10.emf"/><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emf"/><Relationship Id="rId4" Type="http://schemas.openxmlformats.org/officeDocument/2006/relationships/image" Target="../media/image2.emf"/><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8.emf"/><Relationship Id="rId7" Type="http://schemas.openxmlformats.org/officeDocument/2006/relationships/image" Target="../media/image14.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image" Target="../media/image12.emf"/><Relationship Id="rId4" Type="http://schemas.openxmlformats.org/officeDocument/2006/relationships/image" Target="../media/image11.emf"/></Relationships>
</file>

<file path=ppt/slides/_rels/slide3.xml.rels><?xml version="1.0" encoding="UTF-8" standalone="yes"?>
<Relationships xmlns="http://schemas.openxmlformats.org/package/2006/relationships"><Relationship Id="rId3" Type="http://schemas.openxmlformats.org/officeDocument/2006/relationships/image" Target="../media/image8.emf"/><Relationship Id="rId7" Type="http://schemas.openxmlformats.org/officeDocument/2006/relationships/image" Target="../media/image19.emf"/><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6512" y="32459"/>
            <a:ext cx="9144000" cy="1380317"/>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dirty="0" smtClean="0">
                <a:solidFill>
                  <a:srgbClr val="0099D2"/>
                </a:solidFill>
              </a:rPr>
              <a:t>Antiretroviral treatment did not restore </a:t>
            </a:r>
            <a:br>
              <a:rPr lang="en-US" sz="2800" b="1" dirty="0" smtClean="0">
                <a:solidFill>
                  <a:srgbClr val="0099D2"/>
                </a:solidFill>
              </a:rPr>
            </a:br>
            <a:r>
              <a:rPr lang="en-US" sz="2800" b="1" dirty="0" smtClean="0">
                <a:solidFill>
                  <a:srgbClr val="0099D2"/>
                </a:solidFill>
              </a:rPr>
              <a:t>functionality of cervical mucosal cells for </a:t>
            </a:r>
          </a:p>
          <a:p>
            <a:r>
              <a:rPr lang="en-US" sz="2800" b="1" dirty="0" smtClean="0">
                <a:solidFill>
                  <a:srgbClr val="0099D2"/>
                </a:solidFill>
              </a:rPr>
              <a:t>Th17-related cytokines altered after HIV infection</a:t>
            </a:r>
            <a:endParaRPr lang="en-US" sz="2800" b="1" dirty="0">
              <a:solidFill>
                <a:srgbClr val="0099D2"/>
              </a:solidFill>
            </a:endParaRPr>
          </a:p>
        </p:txBody>
      </p:sp>
      <p:sp>
        <p:nvSpPr>
          <p:cNvPr id="3" name="2 Rectángulo"/>
          <p:cNvSpPr/>
          <p:nvPr/>
        </p:nvSpPr>
        <p:spPr>
          <a:xfrm>
            <a:off x="-34924" y="1344107"/>
            <a:ext cx="9215436" cy="284693"/>
          </a:xfrm>
          <a:prstGeom prst="rect">
            <a:avLst/>
          </a:prstGeom>
        </p:spPr>
        <p:txBody>
          <a:bodyPr wrap="square">
            <a:spAutoFit/>
          </a:bodyPr>
          <a:lstStyle/>
          <a:p>
            <a:pPr algn="ctr"/>
            <a:r>
              <a:rPr lang="en-US" sz="1250" b="1" dirty="0" smtClean="0">
                <a:solidFill>
                  <a:srgbClr val="0099D2"/>
                </a:solidFill>
              </a:rPr>
              <a:t>M.P. Caruso</a:t>
            </a:r>
            <a:r>
              <a:rPr lang="en-US" sz="1250" dirty="0" smtClean="0">
                <a:solidFill>
                  <a:srgbClr val="0099D2"/>
                </a:solidFill>
              </a:rPr>
              <a:t>, M.P. </a:t>
            </a:r>
            <a:r>
              <a:rPr lang="en-US" sz="1250" dirty="0" err="1" smtClean="0">
                <a:solidFill>
                  <a:srgbClr val="0099D2"/>
                </a:solidFill>
              </a:rPr>
              <a:t>Holgado</a:t>
            </a:r>
            <a:r>
              <a:rPr lang="en-US" sz="1250" dirty="0" smtClean="0">
                <a:solidFill>
                  <a:srgbClr val="0099D2"/>
                </a:solidFill>
              </a:rPr>
              <a:t>, J. </a:t>
            </a:r>
            <a:r>
              <a:rPr lang="en-US" sz="1250" dirty="0" err="1" smtClean="0">
                <a:solidFill>
                  <a:srgbClr val="0099D2"/>
                </a:solidFill>
              </a:rPr>
              <a:t>Falivene</a:t>
            </a:r>
            <a:r>
              <a:rPr lang="en-US" sz="1250" dirty="0" smtClean="0">
                <a:solidFill>
                  <a:srgbClr val="0099D2"/>
                </a:solidFill>
              </a:rPr>
              <a:t>, J. </a:t>
            </a:r>
            <a:r>
              <a:rPr lang="en-US" sz="1250" dirty="0" err="1" smtClean="0">
                <a:solidFill>
                  <a:srgbClr val="0099D2"/>
                </a:solidFill>
              </a:rPr>
              <a:t>Salido</a:t>
            </a:r>
            <a:r>
              <a:rPr lang="en-US" sz="1250" dirty="0" smtClean="0">
                <a:solidFill>
                  <a:srgbClr val="0099D2"/>
                </a:solidFill>
              </a:rPr>
              <a:t>, D.H. </a:t>
            </a:r>
            <a:r>
              <a:rPr lang="en-US" sz="1250" dirty="0" err="1" smtClean="0">
                <a:solidFill>
                  <a:srgbClr val="0099D2"/>
                </a:solidFill>
              </a:rPr>
              <a:t>Zurita</a:t>
            </a:r>
            <a:r>
              <a:rPr lang="en-US" sz="1250" dirty="0" smtClean="0">
                <a:solidFill>
                  <a:srgbClr val="0099D2"/>
                </a:solidFill>
              </a:rPr>
              <a:t>,  A. </a:t>
            </a:r>
            <a:r>
              <a:rPr lang="en-US" sz="1250" dirty="0" err="1" smtClean="0">
                <a:solidFill>
                  <a:srgbClr val="0099D2"/>
                </a:solidFill>
              </a:rPr>
              <a:t>Nico</a:t>
            </a:r>
            <a:r>
              <a:rPr lang="en-US" sz="1250" dirty="0" smtClean="0">
                <a:solidFill>
                  <a:srgbClr val="0099D2"/>
                </a:solidFill>
              </a:rPr>
              <a:t>, V. Fink, N. </a:t>
            </a:r>
            <a:r>
              <a:rPr lang="en-US" sz="1250" dirty="0" err="1" smtClean="0">
                <a:solidFill>
                  <a:srgbClr val="0099D2"/>
                </a:solidFill>
              </a:rPr>
              <a:t>Laufer</a:t>
            </a:r>
            <a:r>
              <a:rPr lang="en-US" sz="1250" dirty="0" smtClean="0">
                <a:solidFill>
                  <a:srgbClr val="0099D2"/>
                </a:solidFill>
              </a:rPr>
              <a:t>, H.M. Perez, P. Cahn, O. Sued, G. Turk, </a:t>
            </a:r>
            <a:r>
              <a:rPr lang="en-US" sz="1250" b="1" dirty="0" smtClean="0">
                <a:solidFill>
                  <a:srgbClr val="0099D2"/>
                </a:solidFill>
              </a:rPr>
              <a:t>M.M. Gherardi.</a:t>
            </a:r>
            <a:endParaRPr lang="en-US" sz="1250" b="1" dirty="0">
              <a:solidFill>
                <a:srgbClr val="0099D2"/>
              </a:solidFill>
            </a:endParaRPr>
          </a:p>
        </p:txBody>
      </p:sp>
      <p:sp>
        <p:nvSpPr>
          <p:cNvPr id="4" name="3 Rectángulo"/>
          <p:cNvSpPr/>
          <p:nvPr/>
        </p:nvSpPr>
        <p:spPr>
          <a:xfrm>
            <a:off x="0" y="2125475"/>
            <a:ext cx="2684206" cy="1384995"/>
          </a:xfrm>
          <a:prstGeom prst="rect">
            <a:avLst/>
          </a:prstGeom>
        </p:spPr>
        <p:txBody>
          <a:bodyPr wrap="square">
            <a:spAutoFit/>
          </a:bodyPr>
          <a:lstStyle/>
          <a:p>
            <a:pPr algn="ctr"/>
            <a:r>
              <a:rPr lang="en-US" sz="1400" dirty="0">
                <a:solidFill>
                  <a:srgbClr val="FF0000"/>
                </a:solidFill>
              </a:rPr>
              <a:t>Th17 and Treg cells play a key role in HIV infection and mucosal defenses. A reduction of Th17 cells in female genital mucosa (FGM) of HIV positive women has been </a:t>
            </a:r>
            <a:r>
              <a:rPr lang="en-US" sz="1400" dirty="0" smtClean="0">
                <a:solidFill>
                  <a:srgbClr val="FF0000"/>
                </a:solidFill>
              </a:rPr>
              <a:t>previously </a:t>
            </a:r>
            <a:r>
              <a:rPr lang="en-US" sz="1400" dirty="0">
                <a:solidFill>
                  <a:srgbClr val="FF0000"/>
                </a:solidFill>
              </a:rPr>
              <a:t>described</a:t>
            </a:r>
            <a:r>
              <a:rPr lang="en-US" sz="1400" dirty="0" smtClean="0">
                <a:solidFill>
                  <a:srgbClr val="FF0000"/>
                </a:solidFill>
              </a:rPr>
              <a:t>.</a:t>
            </a:r>
            <a:endParaRPr lang="en-US" sz="1400" dirty="0">
              <a:solidFill>
                <a:srgbClr val="FF0000"/>
              </a:solidFill>
            </a:endParaRPr>
          </a:p>
        </p:txBody>
      </p:sp>
      <p:pic>
        <p:nvPicPr>
          <p:cNvPr id="6"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886" y="1817619"/>
            <a:ext cx="1928535" cy="3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5535" y="4077072"/>
            <a:ext cx="1830991" cy="3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9 Rectángulo"/>
          <p:cNvSpPr/>
          <p:nvPr/>
        </p:nvSpPr>
        <p:spPr>
          <a:xfrm>
            <a:off x="-1" y="4390773"/>
            <a:ext cx="9162157" cy="523220"/>
          </a:xfrm>
          <a:prstGeom prst="rect">
            <a:avLst/>
          </a:prstGeom>
        </p:spPr>
        <p:txBody>
          <a:bodyPr wrap="square">
            <a:spAutoFit/>
          </a:bodyPr>
          <a:lstStyle/>
          <a:p>
            <a:r>
              <a:rPr lang="en-US" sz="1400" dirty="0" smtClean="0">
                <a:solidFill>
                  <a:srgbClr val="FF0000"/>
                </a:solidFill>
              </a:rPr>
              <a:t>Cervical mononuclear cells (CMCs) and </a:t>
            </a:r>
            <a:r>
              <a:rPr lang="en-US" sz="1400" dirty="0" err="1" smtClean="0">
                <a:solidFill>
                  <a:srgbClr val="FF0000"/>
                </a:solidFill>
              </a:rPr>
              <a:t>ectocervical</a:t>
            </a:r>
            <a:r>
              <a:rPr lang="en-US" sz="1400" dirty="0" smtClean="0">
                <a:solidFill>
                  <a:srgbClr val="FF0000"/>
                </a:solidFill>
              </a:rPr>
              <a:t> swabs from FGM were obtained. Cytokines secreted by CMCs after stimulation with </a:t>
            </a:r>
            <a:r>
              <a:rPr lang="en-US" sz="1400" dirty="0" err="1" smtClean="0">
                <a:solidFill>
                  <a:srgbClr val="FF0000"/>
                </a:solidFill>
              </a:rPr>
              <a:t>PMA+Ionomycin</a:t>
            </a:r>
            <a:r>
              <a:rPr lang="en-US" sz="1400" dirty="0" smtClean="0">
                <a:solidFill>
                  <a:srgbClr val="FF0000"/>
                </a:solidFill>
              </a:rPr>
              <a:t> and chemokines in </a:t>
            </a:r>
            <a:r>
              <a:rPr lang="en-US" sz="1400" dirty="0" err="1" smtClean="0">
                <a:solidFill>
                  <a:srgbClr val="FF0000"/>
                </a:solidFill>
              </a:rPr>
              <a:t>ectocervical</a:t>
            </a:r>
            <a:r>
              <a:rPr lang="en-US" sz="1400" dirty="0" smtClean="0">
                <a:solidFill>
                  <a:srgbClr val="FF0000"/>
                </a:solidFill>
              </a:rPr>
              <a:t> swabs were quantified by </a:t>
            </a:r>
            <a:r>
              <a:rPr lang="en-US" sz="1400" dirty="0" err="1" smtClean="0">
                <a:solidFill>
                  <a:srgbClr val="FF0000"/>
                </a:solidFill>
              </a:rPr>
              <a:t>Cytometric</a:t>
            </a:r>
            <a:r>
              <a:rPr lang="en-US" sz="1400" dirty="0" smtClean="0">
                <a:solidFill>
                  <a:srgbClr val="FF0000"/>
                </a:solidFill>
              </a:rPr>
              <a:t> Bead Array.</a:t>
            </a:r>
            <a:endParaRPr lang="en-US" sz="1400" dirty="0">
              <a:solidFill>
                <a:srgbClr val="FF0000"/>
              </a:solidFill>
            </a:endParaRPr>
          </a:p>
        </p:txBody>
      </p:sp>
      <p:pic>
        <p:nvPicPr>
          <p:cNvPr id="1026"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596336" y="54673"/>
            <a:ext cx="1502926" cy="4940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3276" y="40898"/>
            <a:ext cx="1022340" cy="537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96341" y="578436"/>
            <a:ext cx="508105" cy="271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47945" y="504665"/>
            <a:ext cx="393117" cy="374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rotWithShape="1">
          <a:blip r:embed="rId9">
            <a:extLst>
              <a:ext uri="{28A0092B-C50C-407E-A947-70E740481C1C}">
                <a14:useLocalDpi xmlns:a14="http://schemas.microsoft.com/office/drawing/2010/main" val="0"/>
              </a:ext>
            </a:extLst>
          </a:blip>
          <a:srcRect l="23169" t="36875" r="11800" b="34334"/>
          <a:stretch/>
        </p:blipFill>
        <p:spPr bwMode="auto">
          <a:xfrm>
            <a:off x="3106758" y="2025008"/>
            <a:ext cx="5929738" cy="147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1" name="30 Rectángulo"/>
          <p:cNvSpPr/>
          <p:nvPr/>
        </p:nvSpPr>
        <p:spPr>
          <a:xfrm>
            <a:off x="3106758" y="1736319"/>
            <a:ext cx="5928722" cy="369332"/>
          </a:xfrm>
          <a:prstGeom prst="rect">
            <a:avLst/>
          </a:prstGeom>
        </p:spPr>
        <p:txBody>
          <a:bodyPr wrap="square">
            <a:spAutoFit/>
          </a:bodyPr>
          <a:lstStyle/>
          <a:p>
            <a:pPr algn="ctr"/>
            <a:r>
              <a:rPr lang="en-US" u="sng" dirty="0" smtClean="0">
                <a:solidFill>
                  <a:srgbClr val="FF0000"/>
                </a:solidFill>
              </a:rPr>
              <a:t>Groups of study</a:t>
            </a:r>
            <a:endParaRPr lang="en-US" u="sng" dirty="0">
              <a:solidFill>
                <a:srgbClr val="FF0000"/>
              </a:solidFill>
            </a:endParaRPr>
          </a:p>
        </p:txBody>
      </p:sp>
      <p:pic>
        <p:nvPicPr>
          <p:cNvPr id="30" name="Picture 2"/>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98572" y="5031793"/>
            <a:ext cx="1161060" cy="3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2" name="3 Rectángulo"/>
          <p:cNvSpPr/>
          <p:nvPr/>
        </p:nvSpPr>
        <p:spPr>
          <a:xfrm>
            <a:off x="87594" y="5355793"/>
            <a:ext cx="3980350" cy="1169551"/>
          </a:xfrm>
          <a:prstGeom prst="rect">
            <a:avLst/>
          </a:prstGeom>
        </p:spPr>
        <p:txBody>
          <a:bodyPr wrap="square">
            <a:spAutoFit/>
          </a:bodyPr>
          <a:lstStyle/>
          <a:p>
            <a:pPr algn="just"/>
            <a:r>
              <a:rPr lang="en-US" sz="1400" dirty="0" smtClean="0">
                <a:solidFill>
                  <a:srgbClr val="FF0000"/>
                </a:solidFill>
              </a:rPr>
              <a:t>CMCs production of Th17-related-cytokines (IL-17A, IL-17F, IL-21 and IL-22) and </a:t>
            </a:r>
            <a:r>
              <a:rPr lang="en-US" sz="1400" dirty="0" err="1" smtClean="0">
                <a:solidFill>
                  <a:srgbClr val="FF0000"/>
                </a:solidFill>
              </a:rPr>
              <a:t>Treg</a:t>
            </a:r>
            <a:r>
              <a:rPr lang="en-US" sz="1400" dirty="0" smtClean="0">
                <a:solidFill>
                  <a:srgbClr val="FF0000"/>
                </a:solidFill>
              </a:rPr>
              <a:t>-related-cytokines (IL-10 and TGF-</a:t>
            </a:r>
            <a:r>
              <a:rPr lang="el-GR" sz="1400" dirty="0" smtClean="0">
                <a:solidFill>
                  <a:srgbClr val="FF0000"/>
                </a:solidFill>
              </a:rPr>
              <a:t>β</a:t>
            </a:r>
            <a:r>
              <a:rPr lang="es-AR" sz="1400" dirty="0" smtClean="0">
                <a:solidFill>
                  <a:srgbClr val="FF0000"/>
                </a:solidFill>
              </a:rPr>
              <a:t>1</a:t>
            </a:r>
            <a:r>
              <a:rPr lang="en-US" sz="1400" dirty="0" smtClean="0">
                <a:solidFill>
                  <a:srgbClr val="FF0000"/>
                </a:solidFill>
              </a:rPr>
              <a:t>) were evaluated.</a:t>
            </a:r>
          </a:p>
          <a:p>
            <a:pPr algn="just"/>
            <a:endParaRPr lang="en-US" sz="1400" dirty="0">
              <a:solidFill>
                <a:srgbClr val="FF0000"/>
              </a:solidFill>
            </a:endParaRPr>
          </a:p>
          <a:p>
            <a:pPr algn="just"/>
            <a:endParaRPr lang="en-US" sz="1400" dirty="0">
              <a:solidFill>
                <a:srgbClr val="FF0000"/>
              </a:solidFill>
            </a:endParaRPr>
          </a:p>
        </p:txBody>
      </p:sp>
      <p:pic>
        <p:nvPicPr>
          <p:cNvPr id="33" name="Picture 2"/>
          <p:cNvPicPr>
            <a:picLocks noChangeAspect="1" noChangeArrowheads="1"/>
          </p:cNvPicPr>
          <p:nvPr/>
        </p:nvPicPr>
        <p:blipFill rotWithShape="1">
          <a:blip r:embed="rId11">
            <a:extLst>
              <a:ext uri="{28A0092B-C50C-407E-A947-70E740481C1C}">
                <a14:useLocalDpi xmlns:a14="http://schemas.microsoft.com/office/drawing/2010/main" val="0"/>
              </a:ext>
            </a:extLst>
          </a:blip>
          <a:srcRect r="3963"/>
          <a:stretch/>
        </p:blipFill>
        <p:spPr bwMode="auto">
          <a:xfrm>
            <a:off x="4788023" y="4975168"/>
            <a:ext cx="4286909" cy="1866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9 Rectángulo"/>
          <p:cNvSpPr/>
          <p:nvPr/>
        </p:nvSpPr>
        <p:spPr>
          <a:xfrm>
            <a:off x="762982" y="3625279"/>
            <a:ext cx="8777570" cy="307777"/>
          </a:xfrm>
          <a:prstGeom prst="rect">
            <a:avLst/>
          </a:prstGeom>
        </p:spPr>
        <p:txBody>
          <a:bodyPr wrap="square">
            <a:spAutoFit/>
          </a:bodyPr>
          <a:lstStyle/>
          <a:p>
            <a:r>
              <a:rPr lang="en-US" sz="1400" b="1" dirty="0" smtClean="0">
                <a:solidFill>
                  <a:srgbClr val="FF0000"/>
                </a:solidFill>
              </a:rPr>
              <a:t>To analyze the effects of antiretroviral treatment (ART) in these T-cell subsets in FGM</a:t>
            </a:r>
            <a:endParaRPr lang="en-US" sz="1400" b="1" dirty="0">
              <a:solidFill>
                <a:srgbClr val="FF0000"/>
              </a:solidFill>
            </a:endParaRPr>
          </a:p>
        </p:txBody>
      </p:sp>
      <p:pic>
        <p:nvPicPr>
          <p:cNvPr id="5" name="Picture 4"/>
          <p:cNvPicPr>
            <a:picLocks noChangeAspect="1"/>
          </p:cNvPicPr>
          <p:nvPr/>
        </p:nvPicPr>
        <p:blipFill>
          <a:blip r:embed="rId12"/>
          <a:stretch>
            <a:fillRect/>
          </a:stretch>
        </p:blipFill>
        <p:spPr>
          <a:xfrm>
            <a:off x="107505" y="3609056"/>
            <a:ext cx="655477" cy="324000"/>
          </a:xfrm>
          <a:prstGeom prst="rect">
            <a:avLst/>
          </a:prstGeom>
        </p:spPr>
      </p:pic>
    </p:spTree>
    <p:extLst>
      <p:ext uri="{BB962C8B-B14F-4D97-AF65-F5344CB8AC3E}">
        <p14:creationId xmlns:p14="http://schemas.microsoft.com/office/powerpoint/2010/main" val="2099406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3581" y="188640"/>
            <a:ext cx="1290067" cy="36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25046" t="92085" r="27042" b="508"/>
          <a:stretch/>
        </p:blipFill>
        <p:spPr bwMode="auto">
          <a:xfrm>
            <a:off x="2923483" y="2996952"/>
            <a:ext cx="3168352" cy="1440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 name="Group 1"/>
          <p:cNvGrpSpPr/>
          <p:nvPr/>
        </p:nvGrpSpPr>
        <p:grpSpPr>
          <a:xfrm>
            <a:off x="106339" y="1088740"/>
            <a:ext cx="8930157" cy="1514517"/>
            <a:chOff x="106339" y="2744924"/>
            <a:chExt cx="9559951" cy="1620181"/>
          </a:xfrm>
        </p:grpSpPr>
        <p:pic>
          <p:nvPicPr>
            <p:cNvPr id="2052" name="Picture 4"/>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t="11530" b="8661"/>
            <a:stretch/>
          </p:blipFill>
          <p:spPr bwMode="auto">
            <a:xfrm>
              <a:off x="6539509" y="2744924"/>
              <a:ext cx="3126781" cy="15977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5"/>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11111" r="53895" b="7407"/>
            <a:stretch/>
          </p:blipFill>
          <p:spPr bwMode="auto">
            <a:xfrm>
              <a:off x="106339" y="2780928"/>
              <a:ext cx="3048840" cy="15841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5"/>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53357" t="11111" b="7407"/>
            <a:stretch/>
          </p:blipFill>
          <p:spPr bwMode="auto">
            <a:xfrm>
              <a:off x="3275856" y="2780928"/>
              <a:ext cx="3084408" cy="15841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3" name="9 Rectángulo"/>
          <p:cNvSpPr/>
          <p:nvPr/>
        </p:nvSpPr>
        <p:spPr>
          <a:xfrm>
            <a:off x="1530332" y="761787"/>
            <a:ext cx="3779913" cy="307777"/>
          </a:xfrm>
          <a:prstGeom prst="rect">
            <a:avLst/>
          </a:prstGeom>
        </p:spPr>
        <p:txBody>
          <a:bodyPr wrap="square">
            <a:spAutoFit/>
          </a:bodyPr>
          <a:lstStyle/>
          <a:p>
            <a:r>
              <a:rPr lang="en-US" sz="1400" u="sng" dirty="0" smtClean="0">
                <a:solidFill>
                  <a:srgbClr val="FF0000"/>
                </a:solidFill>
              </a:rPr>
              <a:t>Global patterns of Th17-related-cytokines</a:t>
            </a:r>
            <a:endParaRPr lang="en-US" sz="1400" u="sng" dirty="0">
              <a:solidFill>
                <a:srgbClr val="FF0000"/>
              </a:solidFill>
            </a:endParaRPr>
          </a:p>
        </p:txBody>
      </p:sp>
      <p:sp>
        <p:nvSpPr>
          <p:cNvPr id="14" name="9 Rectángulo"/>
          <p:cNvSpPr/>
          <p:nvPr/>
        </p:nvSpPr>
        <p:spPr>
          <a:xfrm>
            <a:off x="6048671" y="759447"/>
            <a:ext cx="3131841" cy="310117"/>
          </a:xfrm>
          <a:prstGeom prst="rect">
            <a:avLst/>
          </a:prstGeom>
        </p:spPr>
        <p:txBody>
          <a:bodyPr wrap="square">
            <a:spAutoFit/>
          </a:bodyPr>
          <a:lstStyle/>
          <a:p>
            <a:r>
              <a:rPr lang="en-US" sz="1400" u="sng" dirty="0" smtClean="0">
                <a:solidFill>
                  <a:srgbClr val="FF0000"/>
                </a:solidFill>
              </a:rPr>
              <a:t>Global pattern of </a:t>
            </a:r>
            <a:r>
              <a:rPr lang="en-US" sz="1400" u="sng" dirty="0" err="1" smtClean="0">
                <a:solidFill>
                  <a:srgbClr val="FF0000"/>
                </a:solidFill>
              </a:rPr>
              <a:t>Treg</a:t>
            </a:r>
            <a:r>
              <a:rPr lang="en-US" sz="1400" u="sng" dirty="0" smtClean="0">
                <a:solidFill>
                  <a:srgbClr val="FF0000"/>
                </a:solidFill>
              </a:rPr>
              <a:t>-related-cytokines</a:t>
            </a:r>
            <a:endParaRPr lang="en-US" sz="1400" u="sng" dirty="0">
              <a:solidFill>
                <a:srgbClr val="FF0000"/>
              </a:solidFill>
            </a:endParaRPr>
          </a:p>
        </p:txBody>
      </p:sp>
      <p:grpSp>
        <p:nvGrpSpPr>
          <p:cNvPr id="15" name="3 Grupo"/>
          <p:cNvGrpSpPr/>
          <p:nvPr/>
        </p:nvGrpSpPr>
        <p:grpSpPr>
          <a:xfrm>
            <a:off x="899592" y="4077669"/>
            <a:ext cx="7623115" cy="1801820"/>
            <a:chOff x="45229" y="539560"/>
            <a:chExt cx="9098939" cy="2305876"/>
          </a:xfrm>
        </p:grpSpPr>
        <p:pic>
          <p:nvPicPr>
            <p:cNvPr id="16" name="Picture 4"/>
            <p:cNvPicPr>
              <a:picLocks noChangeAspect="1" noChangeArrowheads="1"/>
            </p:cNvPicPr>
            <p:nvPr/>
          </p:nvPicPr>
          <p:blipFill rotWithShape="1">
            <a:blip r:embed="rId6">
              <a:extLst>
                <a:ext uri="{28A0092B-C50C-407E-A947-70E740481C1C}">
                  <a14:useLocalDpi xmlns:a14="http://schemas.microsoft.com/office/drawing/2010/main" val="0"/>
                </a:ext>
              </a:extLst>
            </a:blip>
            <a:srcRect l="1747" t="4285" r="61851" b="5457"/>
            <a:stretch/>
          </p:blipFill>
          <p:spPr bwMode="auto">
            <a:xfrm>
              <a:off x="45229" y="622629"/>
              <a:ext cx="3060000" cy="21918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 name="Picture 5"/>
            <p:cNvPicPr>
              <a:picLocks noChangeAspect="1" noChangeArrowheads="1"/>
            </p:cNvPicPr>
            <p:nvPr/>
          </p:nvPicPr>
          <p:blipFill rotWithShape="1">
            <a:blip r:embed="rId7">
              <a:extLst>
                <a:ext uri="{28A0092B-C50C-407E-A947-70E740481C1C}">
                  <a14:useLocalDpi xmlns:a14="http://schemas.microsoft.com/office/drawing/2010/main" val="0"/>
                </a:ext>
              </a:extLst>
            </a:blip>
            <a:srcRect l="1220" t="5489" r="62101" b="4887"/>
            <a:stretch/>
          </p:blipFill>
          <p:spPr bwMode="auto">
            <a:xfrm>
              <a:off x="3059832" y="756320"/>
              <a:ext cx="3060000" cy="2089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 name="Picture 6"/>
            <p:cNvPicPr>
              <a:picLocks noChangeAspect="1" noChangeArrowheads="1"/>
            </p:cNvPicPr>
            <p:nvPr/>
          </p:nvPicPr>
          <p:blipFill rotWithShape="1">
            <a:blip r:embed="rId8">
              <a:extLst>
                <a:ext uri="{28A0092B-C50C-407E-A947-70E740481C1C}">
                  <a14:useLocalDpi xmlns:a14="http://schemas.microsoft.com/office/drawing/2010/main" val="0"/>
                </a:ext>
              </a:extLst>
            </a:blip>
            <a:srcRect l="1483" t="4930" r="62215" b="5492"/>
            <a:stretch/>
          </p:blipFill>
          <p:spPr bwMode="auto">
            <a:xfrm>
              <a:off x="6084168" y="539560"/>
              <a:ext cx="3060000" cy="23058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9" name="9 Rectángulo"/>
          <p:cNvSpPr/>
          <p:nvPr/>
        </p:nvSpPr>
        <p:spPr>
          <a:xfrm>
            <a:off x="35496" y="3481263"/>
            <a:ext cx="9108504" cy="307777"/>
          </a:xfrm>
          <a:prstGeom prst="rect">
            <a:avLst/>
          </a:prstGeom>
        </p:spPr>
        <p:txBody>
          <a:bodyPr wrap="square">
            <a:spAutoFit/>
          </a:bodyPr>
          <a:lstStyle/>
          <a:p>
            <a:r>
              <a:rPr lang="en-US" sz="1400" dirty="0" smtClean="0">
                <a:solidFill>
                  <a:srgbClr val="FF0000"/>
                </a:solidFill>
              </a:rPr>
              <a:t>Thirteen different inflammatory chemokines were evaluated in </a:t>
            </a:r>
            <a:r>
              <a:rPr lang="en-US" sz="1400" dirty="0" err="1" smtClean="0">
                <a:solidFill>
                  <a:srgbClr val="FF0000"/>
                </a:solidFill>
              </a:rPr>
              <a:t>ectocervical</a:t>
            </a:r>
            <a:r>
              <a:rPr lang="en-US" sz="1400" dirty="0" smtClean="0">
                <a:solidFill>
                  <a:srgbClr val="FF0000"/>
                </a:solidFill>
              </a:rPr>
              <a:t> swabs:</a:t>
            </a:r>
            <a:endParaRPr lang="en-US" sz="1400" dirty="0">
              <a:solidFill>
                <a:srgbClr val="FF0000"/>
              </a:solidFill>
            </a:endParaRPr>
          </a:p>
        </p:txBody>
      </p:sp>
      <p:grpSp>
        <p:nvGrpSpPr>
          <p:cNvPr id="27" name="Group 26"/>
          <p:cNvGrpSpPr/>
          <p:nvPr/>
        </p:nvGrpSpPr>
        <p:grpSpPr>
          <a:xfrm>
            <a:off x="744546" y="2518296"/>
            <a:ext cx="341760" cy="288032"/>
            <a:chOff x="744546" y="1691518"/>
            <a:chExt cx="341760" cy="288032"/>
          </a:xfrm>
        </p:grpSpPr>
        <p:sp>
          <p:nvSpPr>
            <p:cNvPr id="6" name="Oval 5"/>
            <p:cNvSpPr/>
            <p:nvPr/>
          </p:nvSpPr>
          <p:spPr>
            <a:xfrm>
              <a:off x="755576" y="1691518"/>
              <a:ext cx="288032"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24" name="TextBox 23"/>
            <p:cNvSpPr txBox="1"/>
            <p:nvPr/>
          </p:nvSpPr>
          <p:spPr>
            <a:xfrm>
              <a:off x="744546" y="1712532"/>
              <a:ext cx="341760" cy="246221"/>
            </a:xfrm>
            <a:prstGeom prst="rect">
              <a:avLst/>
            </a:prstGeom>
            <a:noFill/>
          </p:spPr>
          <p:txBody>
            <a:bodyPr wrap="none" rtlCol="0">
              <a:spAutoFit/>
            </a:bodyPr>
            <a:lstStyle/>
            <a:p>
              <a:r>
                <a:rPr lang="es-AR" sz="1000" dirty="0" smtClean="0"/>
                <a:t>5%</a:t>
              </a:r>
              <a:endParaRPr lang="es-AR" sz="1000" dirty="0"/>
            </a:p>
          </p:txBody>
        </p:sp>
      </p:grpSp>
      <p:cxnSp>
        <p:nvCxnSpPr>
          <p:cNvPr id="8" name="Straight Connector 7"/>
          <p:cNvCxnSpPr/>
          <p:nvPr/>
        </p:nvCxnSpPr>
        <p:spPr>
          <a:xfrm>
            <a:off x="539552" y="1835534"/>
            <a:ext cx="264513" cy="36582"/>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a:endCxn id="6" idx="0"/>
          </p:cNvCxnSpPr>
          <p:nvPr/>
        </p:nvCxnSpPr>
        <p:spPr>
          <a:xfrm>
            <a:off x="804065" y="1875700"/>
            <a:ext cx="95527" cy="642596"/>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grpSp>
        <p:nvGrpSpPr>
          <p:cNvPr id="33" name="Group 32"/>
          <p:cNvGrpSpPr/>
          <p:nvPr/>
        </p:nvGrpSpPr>
        <p:grpSpPr>
          <a:xfrm>
            <a:off x="3754512" y="2518296"/>
            <a:ext cx="407484" cy="288032"/>
            <a:chOff x="3916015" y="1646386"/>
            <a:chExt cx="407484" cy="288032"/>
          </a:xfrm>
        </p:grpSpPr>
        <p:sp>
          <p:nvSpPr>
            <p:cNvPr id="36" name="TextBox 35"/>
            <p:cNvSpPr txBox="1"/>
            <p:nvPr/>
          </p:nvSpPr>
          <p:spPr>
            <a:xfrm>
              <a:off x="3916015" y="1666947"/>
              <a:ext cx="407484" cy="246221"/>
            </a:xfrm>
            <a:prstGeom prst="rect">
              <a:avLst/>
            </a:prstGeom>
            <a:noFill/>
          </p:spPr>
          <p:txBody>
            <a:bodyPr wrap="none" rtlCol="0">
              <a:spAutoFit/>
            </a:bodyPr>
            <a:lstStyle/>
            <a:p>
              <a:r>
                <a:rPr lang="es-AR" sz="1000" dirty="0" smtClean="0"/>
                <a:t>63%</a:t>
              </a:r>
              <a:endParaRPr lang="es-AR" sz="1000" dirty="0"/>
            </a:p>
          </p:txBody>
        </p:sp>
        <p:sp>
          <p:nvSpPr>
            <p:cNvPr id="38" name="Oval 37"/>
            <p:cNvSpPr/>
            <p:nvPr/>
          </p:nvSpPr>
          <p:spPr>
            <a:xfrm>
              <a:off x="3959100" y="1646386"/>
              <a:ext cx="288032" cy="288032"/>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grpSp>
      <p:cxnSp>
        <p:nvCxnSpPr>
          <p:cNvPr id="48" name="Straight Connector 47"/>
          <p:cNvCxnSpPr/>
          <p:nvPr/>
        </p:nvCxnSpPr>
        <p:spPr>
          <a:xfrm>
            <a:off x="3597992" y="2428972"/>
            <a:ext cx="221309" cy="169649"/>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flipV="1">
            <a:off x="5155739" y="1872116"/>
            <a:ext cx="280357" cy="17029"/>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31" name="Group 30"/>
          <p:cNvGrpSpPr/>
          <p:nvPr/>
        </p:nvGrpSpPr>
        <p:grpSpPr>
          <a:xfrm>
            <a:off x="2746447" y="2518296"/>
            <a:ext cx="407484" cy="288032"/>
            <a:chOff x="700913" y="1691518"/>
            <a:chExt cx="407484" cy="288032"/>
          </a:xfrm>
        </p:grpSpPr>
        <p:sp>
          <p:nvSpPr>
            <p:cNvPr id="32" name="Oval 31"/>
            <p:cNvSpPr/>
            <p:nvPr/>
          </p:nvSpPr>
          <p:spPr>
            <a:xfrm>
              <a:off x="755576" y="1691518"/>
              <a:ext cx="288032"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37" name="TextBox 36"/>
            <p:cNvSpPr txBox="1"/>
            <p:nvPr/>
          </p:nvSpPr>
          <p:spPr>
            <a:xfrm>
              <a:off x="700913" y="1712532"/>
              <a:ext cx="407484" cy="246221"/>
            </a:xfrm>
            <a:prstGeom prst="rect">
              <a:avLst/>
            </a:prstGeom>
            <a:noFill/>
          </p:spPr>
          <p:txBody>
            <a:bodyPr wrap="none" rtlCol="0">
              <a:spAutoFit/>
            </a:bodyPr>
            <a:lstStyle/>
            <a:p>
              <a:r>
                <a:rPr lang="es-AR" sz="1000" dirty="0" smtClean="0"/>
                <a:t>33%</a:t>
              </a:r>
              <a:endParaRPr lang="es-AR" sz="1000" dirty="0"/>
            </a:p>
          </p:txBody>
        </p:sp>
      </p:grpSp>
      <p:cxnSp>
        <p:nvCxnSpPr>
          <p:cNvPr id="39" name="Straight Connector 38"/>
          <p:cNvCxnSpPr>
            <a:endCxn id="9" idx="3"/>
          </p:cNvCxnSpPr>
          <p:nvPr/>
        </p:nvCxnSpPr>
        <p:spPr>
          <a:xfrm>
            <a:off x="2711640" y="1839192"/>
            <a:ext cx="242686" cy="23635"/>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a:stCxn id="9" idx="3"/>
            <a:endCxn id="32" idx="0"/>
          </p:cNvCxnSpPr>
          <p:nvPr/>
        </p:nvCxnSpPr>
        <p:spPr>
          <a:xfrm flipH="1">
            <a:off x="2945126" y="1862827"/>
            <a:ext cx="9200" cy="655469"/>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899592" y="2852936"/>
            <a:ext cx="2067625" cy="0"/>
          </a:xfrm>
          <a:prstGeom prst="line">
            <a:avLst/>
          </a:prstGeom>
        </p:spPr>
        <p:style>
          <a:lnRef idx="1">
            <a:schemeClr val="dk1"/>
          </a:lnRef>
          <a:fillRef idx="0">
            <a:schemeClr val="dk1"/>
          </a:fillRef>
          <a:effectRef idx="0">
            <a:schemeClr val="dk1"/>
          </a:effectRef>
          <a:fontRef idx="minor">
            <a:schemeClr val="tx1"/>
          </a:fontRef>
        </p:style>
      </p:cxnSp>
      <p:sp>
        <p:nvSpPr>
          <p:cNvPr id="53" name="TextBox 52"/>
          <p:cNvSpPr txBox="1"/>
          <p:nvPr/>
        </p:nvSpPr>
        <p:spPr>
          <a:xfrm>
            <a:off x="1475656" y="2652152"/>
            <a:ext cx="734496" cy="246221"/>
          </a:xfrm>
          <a:prstGeom prst="rect">
            <a:avLst/>
          </a:prstGeom>
          <a:noFill/>
        </p:spPr>
        <p:txBody>
          <a:bodyPr wrap="none" rtlCol="0">
            <a:spAutoFit/>
          </a:bodyPr>
          <a:lstStyle/>
          <a:p>
            <a:r>
              <a:rPr lang="es-AR" sz="1000" dirty="0" smtClean="0"/>
              <a:t>p = 0,0219</a:t>
            </a:r>
            <a:endParaRPr lang="es-AR" sz="1000" dirty="0"/>
          </a:p>
        </p:txBody>
      </p:sp>
      <p:grpSp>
        <p:nvGrpSpPr>
          <p:cNvPr id="58" name="Group 57"/>
          <p:cNvGrpSpPr/>
          <p:nvPr/>
        </p:nvGrpSpPr>
        <p:grpSpPr>
          <a:xfrm>
            <a:off x="4932040" y="2518296"/>
            <a:ext cx="407484" cy="288032"/>
            <a:chOff x="3916015" y="1646386"/>
            <a:chExt cx="407484" cy="288032"/>
          </a:xfrm>
        </p:grpSpPr>
        <p:sp>
          <p:nvSpPr>
            <p:cNvPr id="59" name="TextBox 58"/>
            <p:cNvSpPr txBox="1"/>
            <p:nvPr/>
          </p:nvSpPr>
          <p:spPr>
            <a:xfrm>
              <a:off x="3916015" y="1666947"/>
              <a:ext cx="407484" cy="246221"/>
            </a:xfrm>
            <a:prstGeom prst="rect">
              <a:avLst/>
            </a:prstGeom>
            <a:noFill/>
          </p:spPr>
          <p:txBody>
            <a:bodyPr wrap="none" rtlCol="0">
              <a:spAutoFit/>
            </a:bodyPr>
            <a:lstStyle/>
            <a:p>
              <a:r>
                <a:rPr lang="es-AR" sz="1000" dirty="0" smtClean="0"/>
                <a:t>17%</a:t>
              </a:r>
              <a:endParaRPr lang="es-AR" sz="1000" dirty="0"/>
            </a:p>
          </p:txBody>
        </p:sp>
        <p:sp>
          <p:nvSpPr>
            <p:cNvPr id="60" name="Oval 59"/>
            <p:cNvSpPr/>
            <p:nvPr/>
          </p:nvSpPr>
          <p:spPr>
            <a:xfrm>
              <a:off x="3959100" y="1646386"/>
              <a:ext cx="288032" cy="288032"/>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grpSp>
      <p:cxnSp>
        <p:nvCxnSpPr>
          <p:cNvPr id="66" name="Straight Connector 65"/>
          <p:cNvCxnSpPr>
            <a:endCxn id="60" idx="0"/>
          </p:cNvCxnSpPr>
          <p:nvPr/>
        </p:nvCxnSpPr>
        <p:spPr>
          <a:xfrm flipH="1">
            <a:off x="5119141" y="1889145"/>
            <a:ext cx="36598" cy="629151"/>
          </a:xfrm>
          <a:prstGeom prst="line">
            <a:avLst/>
          </a:prstGeom>
          <a:ln>
            <a:solidFill>
              <a:srgbClr val="C00000"/>
            </a:solidFill>
          </a:ln>
        </p:spPr>
        <p:style>
          <a:lnRef idx="1">
            <a:schemeClr val="accent2"/>
          </a:lnRef>
          <a:fillRef idx="0">
            <a:schemeClr val="accent2"/>
          </a:fillRef>
          <a:effectRef idx="0">
            <a:schemeClr val="accent2"/>
          </a:effectRef>
          <a:fontRef idx="minor">
            <a:schemeClr val="tx1"/>
          </a:fontRef>
        </p:style>
      </p:cxnSp>
      <p:cxnSp>
        <p:nvCxnSpPr>
          <p:cNvPr id="72" name="Straight Connector 71"/>
          <p:cNvCxnSpPr/>
          <p:nvPr/>
        </p:nvCxnSpPr>
        <p:spPr>
          <a:xfrm>
            <a:off x="3923928" y="2852292"/>
            <a:ext cx="1195213" cy="0"/>
          </a:xfrm>
          <a:prstGeom prst="line">
            <a:avLst/>
          </a:prstGeom>
        </p:spPr>
        <p:style>
          <a:lnRef idx="1">
            <a:schemeClr val="dk1"/>
          </a:lnRef>
          <a:fillRef idx="0">
            <a:schemeClr val="dk1"/>
          </a:fillRef>
          <a:effectRef idx="0">
            <a:schemeClr val="dk1"/>
          </a:effectRef>
          <a:fontRef idx="minor">
            <a:schemeClr val="tx1"/>
          </a:fontRef>
        </p:style>
      </p:cxnSp>
      <p:sp>
        <p:nvSpPr>
          <p:cNvPr id="73" name="TextBox 72"/>
          <p:cNvSpPr txBox="1"/>
          <p:nvPr/>
        </p:nvSpPr>
        <p:spPr>
          <a:xfrm>
            <a:off x="4211960" y="2651508"/>
            <a:ext cx="734496" cy="246221"/>
          </a:xfrm>
          <a:prstGeom prst="rect">
            <a:avLst/>
          </a:prstGeom>
          <a:noFill/>
        </p:spPr>
        <p:txBody>
          <a:bodyPr wrap="none" rtlCol="0">
            <a:spAutoFit/>
          </a:bodyPr>
          <a:lstStyle/>
          <a:p>
            <a:r>
              <a:rPr lang="es-AR" sz="1000" dirty="0" smtClean="0"/>
              <a:t>p = 0,0281</a:t>
            </a:r>
            <a:endParaRPr lang="es-AR" sz="1000" dirty="0"/>
          </a:p>
        </p:txBody>
      </p:sp>
    </p:spTree>
    <p:extLst>
      <p:ext uri="{BB962C8B-B14F-4D97-AF65-F5344CB8AC3E}">
        <p14:creationId xmlns:p14="http://schemas.microsoft.com/office/powerpoint/2010/main" val="176737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9"/>
                                        </p:tgtEl>
                                        <p:attrNameLst>
                                          <p:attrName>style.visibility</p:attrName>
                                        </p:attrNameLst>
                                      </p:cBhvr>
                                      <p:to>
                                        <p:strVal val="visible"/>
                                      </p:to>
                                    </p:set>
                                    <p:anim calcmode="lin" valueType="num">
                                      <p:cBhvr additive="base">
                                        <p:cTn id="11" dur="500" fill="hold"/>
                                        <p:tgtEl>
                                          <p:spTgt spid="29"/>
                                        </p:tgtEl>
                                        <p:attrNameLst>
                                          <p:attrName>ppt_x</p:attrName>
                                        </p:attrNameLst>
                                      </p:cBhvr>
                                      <p:tavLst>
                                        <p:tav tm="0">
                                          <p:val>
                                            <p:strVal val="#ppt_x"/>
                                          </p:val>
                                        </p:tav>
                                        <p:tav tm="100000">
                                          <p:val>
                                            <p:strVal val="#ppt_x"/>
                                          </p:val>
                                        </p:tav>
                                      </p:tavLst>
                                    </p:anim>
                                    <p:anim calcmode="lin" valueType="num">
                                      <p:cBhvr additive="base">
                                        <p:cTn id="12" dur="500" fill="hold"/>
                                        <p:tgtEl>
                                          <p:spTgt spid="29"/>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7"/>
                                        </p:tgtEl>
                                        <p:attrNameLst>
                                          <p:attrName>style.visibility</p:attrName>
                                        </p:attrNameLst>
                                      </p:cBhvr>
                                      <p:to>
                                        <p:strVal val="visible"/>
                                      </p:to>
                                    </p:set>
                                    <p:anim calcmode="lin" valueType="num">
                                      <p:cBhvr additive="base">
                                        <p:cTn id="15" dur="500" fill="hold"/>
                                        <p:tgtEl>
                                          <p:spTgt spid="27"/>
                                        </p:tgtEl>
                                        <p:attrNameLst>
                                          <p:attrName>ppt_x</p:attrName>
                                        </p:attrNameLst>
                                      </p:cBhvr>
                                      <p:tavLst>
                                        <p:tav tm="0">
                                          <p:val>
                                            <p:strVal val="#ppt_x"/>
                                          </p:val>
                                        </p:tav>
                                        <p:tav tm="100000">
                                          <p:val>
                                            <p:strVal val="#ppt_x"/>
                                          </p:val>
                                        </p:tav>
                                      </p:tavLst>
                                    </p:anim>
                                    <p:anim calcmode="lin" valueType="num">
                                      <p:cBhvr additive="base">
                                        <p:cTn id="16" dur="500" fill="hold"/>
                                        <p:tgtEl>
                                          <p:spTgt spid="27"/>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52"/>
                                        </p:tgtEl>
                                        <p:attrNameLst>
                                          <p:attrName>style.visibility</p:attrName>
                                        </p:attrNameLst>
                                      </p:cBhvr>
                                      <p:to>
                                        <p:strVal val="visible"/>
                                      </p:to>
                                    </p:set>
                                    <p:anim calcmode="lin" valueType="num">
                                      <p:cBhvr additive="base">
                                        <p:cTn id="19" dur="500" fill="hold"/>
                                        <p:tgtEl>
                                          <p:spTgt spid="52"/>
                                        </p:tgtEl>
                                        <p:attrNameLst>
                                          <p:attrName>ppt_x</p:attrName>
                                        </p:attrNameLst>
                                      </p:cBhvr>
                                      <p:tavLst>
                                        <p:tav tm="0">
                                          <p:val>
                                            <p:strVal val="#ppt_x"/>
                                          </p:val>
                                        </p:tav>
                                        <p:tav tm="100000">
                                          <p:val>
                                            <p:strVal val="#ppt_x"/>
                                          </p:val>
                                        </p:tav>
                                      </p:tavLst>
                                    </p:anim>
                                    <p:anim calcmode="lin" valueType="num">
                                      <p:cBhvr additive="base">
                                        <p:cTn id="20" dur="500" fill="hold"/>
                                        <p:tgtEl>
                                          <p:spTgt spid="52"/>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53"/>
                                        </p:tgtEl>
                                        <p:attrNameLst>
                                          <p:attrName>style.visibility</p:attrName>
                                        </p:attrNameLst>
                                      </p:cBhvr>
                                      <p:to>
                                        <p:strVal val="visible"/>
                                      </p:to>
                                    </p:set>
                                    <p:anim calcmode="lin" valueType="num">
                                      <p:cBhvr additive="base">
                                        <p:cTn id="23" dur="500" fill="hold"/>
                                        <p:tgtEl>
                                          <p:spTgt spid="53"/>
                                        </p:tgtEl>
                                        <p:attrNameLst>
                                          <p:attrName>ppt_x</p:attrName>
                                        </p:attrNameLst>
                                      </p:cBhvr>
                                      <p:tavLst>
                                        <p:tav tm="0">
                                          <p:val>
                                            <p:strVal val="#ppt_x"/>
                                          </p:val>
                                        </p:tav>
                                        <p:tav tm="100000">
                                          <p:val>
                                            <p:strVal val="#ppt_x"/>
                                          </p:val>
                                        </p:tav>
                                      </p:tavLst>
                                    </p:anim>
                                    <p:anim calcmode="lin" valueType="num">
                                      <p:cBhvr additive="base">
                                        <p:cTn id="24" dur="500" fill="hold"/>
                                        <p:tgtEl>
                                          <p:spTgt spid="53"/>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1"/>
                                        </p:tgtEl>
                                        <p:attrNameLst>
                                          <p:attrName>style.visibility</p:attrName>
                                        </p:attrNameLst>
                                      </p:cBhvr>
                                      <p:to>
                                        <p:strVal val="visible"/>
                                      </p:to>
                                    </p:set>
                                    <p:anim calcmode="lin" valueType="num">
                                      <p:cBhvr additive="base">
                                        <p:cTn id="27" dur="500" fill="hold"/>
                                        <p:tgtEl>
                                          <p:spTgt spid="31"/>
                                        </p:tgtEl>
                                        <p:attrNameLst>
                                          <p:attrName>ppt_x</p:attrName>
                                        </p:attrNameLst>
                                      </p:cBhvr>
                                      <p:tavLst>
                                        <p:tav tm="0">
                                          <p:val>
                                            <p:strVal val="#ppt_x"/>
                                          </p:val>
                                        </p:tav>
                                        <p:tav tm="100000">
                                          <p:val>
                                            <p:strVal val="#ppt_x"/>
                                          </p:val>
                                        </p:tav>
                                      </p:tavLst>
                                    </p:anim>
                                    <p:anim calcmode="lin" valueType="num">
                                      <p:cBhvr additive="base">
                                        <p:cTn id="28" dur="500" fill="hold"/>
                                        <p:tgtEl>
                                          <p:spTgt spid="31"/>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9"/>
                                        </p:tgtEl>
                                        <p:attrNameLst>
                                          <p:attrName>style.visibility</p:attrName>
                                        </p:attrNameLst>
                                      </p:cBhvr>
                                      <p:to>
                                        <p:strVal val="visible"/>
                                      </p:to>
                                    </p:set>
                                    <p:anim calcmode="lin" valueType="num">
                                      <p:cBhvr additive="base">
                                        <p:cTn id="31" dur="500" fill="hold"/>
                                        <p:tgtEl>
                                          <p:spTgt spid="39"/>
                                        </p:tgtEl>
                                        <p:attrNameLst>
                                          <p:attrName>ppt_x</p:attrName>
                                        </p:attrNameLst>
                                      </p:cBhvr>
                                      <p:tavLst>
                                        <p:tav tm="0">
                                          <p:val>
                                            <p:strVal val="#ppt_x"/>
                                          </p:val>
                                        </p:tav>
                                        <p:tav tm="100000">
                                          <p:val>
                                            <p:strVal val="#ppt_x"/>
                                          </p:val>
                                        </p:tav>
                                      </p:tavLst>
                                    </p:anim>
                                    <p:anim calcmode="lin" valueType="num">
                                      <p:cBhvr additive="base">
                                        <p:cTn id="32" dur="500" fill="hold"/>
                                        <p:tgtEl>
                                          <p:spTgt spid="39"/>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0"/>
                                        </p:tgtEl>
                                        <p:attrNameLst>
                                          <p:attrName>style.visibility</p:attrName>
                                        </p:attrNameLst>
                                      </p:cBhvr>
                                      <p:to>
                                        <p:strVal val="visible"/>
                                      </p:to>
                                    </p:set>
                                    <p:anim calcmode="lin" valueType="num">
                                      <p:cBhvr additive="base">
                                        <p:cTn id="35" dur="500" fill="hold"/>
                                        <p:tgtEl>
                                          <p:spTgt spid="40"/>
                                        </p:tgtEl>
                                        <p:attrNameLst>
                                          <p:attrName>ppt_x</p:attrName>
                                        </p:attrNameLst>
                                      </p:cBhvr>
                                      <p:tavLst>
                                        <p:tav tm="0">
                                          <p:val>
                                            <p:strVal val="#ppt_x"/>
                                          </p:val>
                                        </p:tav>
                                        <p:tav tm="100000">
                                          <p:val>
                                            <p:strVal val="#ppt_x"/>
                                          </p:val>
                                        </p:tav>
                                      </p:tavLst>
                                    </p:anim>
                                    <p:anim calcmode="lin" valueType="num">
                                      <p:cBhvr additive="base">
                                        <p:cTn id="36" dur="500" fill="hold"/>
                                        <p:tgtEl>
                                          <p:spTgt spid="40"/>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3"/>
                                        </p:tgtEl>
                                        <p:attrNameLst>
                                          <p:attrName>style.visibility</p:attrName>
                                        </p:attrNameLst>
                                      </p:cBhvr>
                                      <p:to>
                                        <p:strVal val="visible"/>
                                      </p:to>
                                    </p:set>
                                    <p:anim calcmode="lin" valueType="num">
                                      <p:cBhvr additive="base">
                                        <p:cTn id="39" dur="500" fill="hold"/>
                                        <p:tgtEl>
                                          <p:spTgt spid="33"/>
                                        </p:tgtEl>
                                        <p:attrNameLst>
                                          <p:attrName>ppt_x</p:attrName>
                                        </p:attrNameLst>
                                      </p:cBhvr>
                                      <p:tavLst>
                                        <p:tav tm="0">
                                          <p:val>
                                            <p:strVal val="#ppt_x"/>
                                          </p:val>
                                        </p:tav>
                                        <p:tav tm="100000">
                                          <p:val>
                                            <p:strVal val="#ppt_x"/>
                                          </p:val>
                                        </p:tav>
                                      </p:tavLst>
                                    </p:anim>
                                    <p:anim calcmode="lin" valueType="num">
                                      <p:cBhvr additive="base">
                                        <p:cTn id="40" dur="500" fill="hold"/>
                                        <p:tgtEl>
                                          <p:spTgt spid="33"/>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48"/>
                                        </p:tgtEl>
                                        <p:attrNameLst>
                                          <p:attrName>style.visibility</p:attrName>
                                        </p:attrNameLst>
                                      </p:cBhvr>
                                      <p:to>
                                        <p:strVal val="visible"/>
                                      </p:to>
                                    </p:set>
                                    <p:anim calcmode="lin" valueType="num">
                                      <p:cBhvr additive="base">
                                        <p:cTn id="43" dur="500" fill="hold"/>
                                        <p:tgtEl>
                                          <p:spTgt spid="48"/>
                                        </p:tgtEl>
                                        <p:attrNameLst>
                                          <p:attrName>ppt_x</p:attrName>
                                        </p:attrNameLst>
                                      </p:cBhvr>
                                      <p:tavLst>
                                        <p:tav tm="0">
                                          <p:val>
                                            <p:strVal val="#ppt_x"/>
                                          </p:val>
                                        </p:tav>
                                        <p:tav tm="100000">
                                          <p:val>
                                            <p:strVal val="#ppt_x"/>
                                          </p:val>
                                        </p:tav>
                                      </p:tavLst>
                                    </p:anim>
                                    <p:anim calcmode="lin" valueType="num">
                                      <p:cBhvr additive="base">
                                        <p:cTn id="44" dur="500" fill="hold"/>
                                        <p:tgtEl>
                                          <p:spTgt spid="48"/>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72"/>
                                        </p:tgtEl>
                                        <p:attrNameLst>
                                          <p:attrName>style.visibility</p:attrName>
                                        </p:attrNameLst>
                                      </p:cBhvr>
                                      <p:to>
                                        <p:strVal val="visible"/>
                                      </p:to>
                                    </p:set>
                                    <p:anim calcmode="lin" valueType="num">
                                      <p:cBhvr additive="base">
                                        <p:cTn id="47" dur="500" fill="hold"/>
                                        <p:tgtEl>
                                          <p:spTgt spid="72"/>
                                        </p:tgtEl>
                                        <p:attrNameLst>
                                          <p:attrName>ppt_x</p:attrName>
                                        </p:attrNameLst>
                                      </p:cBhvr>
                                      <p:tavLst>
                                        <p:tav tm="0">
                                          <p:val>
                                            <p:strVal val="#ppt_x"/>
                                          </p:val>
                                        </p:tav>
                                        <p:tav tm="100000">
                                          <p:val>
                                            <p:strVal val="#ppt_x"/>
                                          </p:val>
                                        </p:tav>
                                      </p:tavLst>
                                    </p:anim>
                                    <p:anim calcmode="lin" valueType="num">
                                      <p:cBhvr additive="base">
                                        <p:cTn id="48" dur="500" fill="hold"/>
                                        <p:tgtEl>
                                          <p:spTgt spid="72"/>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73"/>
                                        </p:tgtEl>
                                        <p:attrNameLst>
                                          <p:attrName>style.visibility</p:attrName>
                                        </p:attrNameLst>
                                      </p:cBhvr>
                                      <p:to>
                                        <p:strVal val="visible"/>
                                      </p:to>
                                    </p:set>
                                    <p:anim calcmode="lin" valueType="num">
                                      <p:cBhvr additive="base">
                                        <p:cTn id="51" dur="500" fill="hold"/>
                                        <p:tgtEl>
                                          <p:spTgt spid="73"/>
                                        </p:tgtEl>
                                        <p:attrNameLst>
                                          <p:attrName>ppt_x</p:attrName>
                                        </p:attrNameLst>
                                      </p:cBhvr>
                                      <p:tavLst>
                                        <p:tav tm="0">
                                          <p:val>
                                            <p:strVal val="#ppt_x"/>
                                          </p:val>
                                        </p:tav>
                                        <p:tav tm="100000">
                                          <p:val>
                                            <p:strVal val="#ppt_x"/>
                                          </p:val>
                                        </p:tav>
                                      </p:tavLst>
                                    </p:anim>
                                    <p:anim calcmode="lin" valueType="num">
                                      <p:cBhvr additive="base">
                                        <p:cTn id="52" dur="500" fill="hold"/>
                                        <p:tgtEl>
                                          <p:spTgt spid="73"/>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58"/>
                                        </p:tgtEl>
                                        <p:attrNameLst>
                                          <p:attrName>style.visibility</p:attrName>
                                        </p:attrNameLst>
                                      </p:cBhvr>
                                      <p:to>
                                        <p:strVal val="visible"/>
                                      </p:to>
                                    </p:set>
                                    <p:anim calcmode="lin" valueType="num">
                                      <p:cBhvr additive="base">
                                        <p:cTn id="55" dur="500" fill="hold"/>
                                        <p:tgtEl>
                                          <p:spTgt spid="58"/>
                                        </p:tgtEl>
                                        <p:attrNameLst>
                                          <p:attrName>ppt_x</p:attrName>
                                        </p:attrNameLst>
                                      </p:cBhvr>
                                      <p:tavLst>
                                        <p:tav tm="0">
                                          <p:val>
                                            <p:strVal val="#ppt_x"/>
                                          </p:val>
                                        </p:tav>
                                        <p:tav tm="100000">
                                          <p:val>
                                            <p:strVal val="#ppt_x"/>
                                          </p:val>
                                        </p:tav>
                                      </p:tavLst>
                                    </p:anim>
                                    <p:anim calcmode="lin" valueType="num">
                                      <p:cBhvr additive="base">
                                        <p:cTn id="56" dur="500" fill="hold"/>
                                        <p:tgtEl>
                                          <p:spTgt spid="58"/>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66"/>
                                        </p:tgtEl>
                                        <p:attrNameLst>
                                          <p:attrName>style.visibility</p:attrName>
                                        </p:attrNameLst>
                                      </p:cBhvr>
                                      <p:to>
                                        <p:strVal val="visible"/>
                                      </p:to>
                                    </p:set>
                                    <p:anim calcmode="lin" valueType="num">
                                      <p:cBhvr additive="base">
                                        <p:cTn id="59" dur="500" fill="hold"/>
                                        <p:tgtEl>
                                          <p:spTgt spid="66"/>
                                        </p:tgtEl>
                                        <p:attrNameLst>
                                          <p:attrName>ppt_x</p:attrName>
                                        </p:attrNameLst>
                                      </p:cBhvr>
                                      <p:tavLst>
                                        <p:tav tm="0">
                                          <p:val>
                                            <p:strVal val="#ppt_x"/>
                                          </p:val>
                                        </p:tav>
                                        <p:tav tm="100000">
                                          <p:val>
                                            <p:strVal val="#ppt_x"/>
                                          </p:val>
                                        </p:tav>
                                      </p:tavLst>
                                    </p:anim>
                                    <p:anim calcmode="lin" valueType="num">
                                      <p:cBhvr additive="base">
                                        <p:cTn id="60" dur="500" fill="hold"/>
                                        <p:tgtEl>
                                          <p:spTgt spid="66"/>
                                        </p:tgtEl>
                                        <p:attrNameLst>
                                          <p:attrName>ppt_y</p:attrName>
                                        </p:attrNameLst>
                                      </p:cBhvr>
                                      <p:tavLst>
                                        <p:tav tm="0">
                                          <p:val>
                                            <p:strVal val="1+#ppt_h/2"/>
                                          </p:val>
                                        </p:tav>
                                        <p:tav tm="100000">
                                          <p:val>
                                            <p:strVal val="#ppt_y"/>
                                          </p:val>
                                        </p:tav>
                                      </p:tavLst>
                                    </p:anim>
                                  </p:childTnLst>
                                </p:cTn>
                              </p:par>
                              <p:par>
                                <p:cTn id="61" presetID="2" presetClass="entr" presetSubtype="4" fill="hold" nodeType="withEffect">
                                  <p:stCondLst>
                                    <p:cond delay="0"/>
                                  </p:stCondLst>
                                  <p:childTnLst>
                                    <p:set>
                                      <p:cBhvr>
                                        <p:cTn id="62" dur="1" fill="hold">
                                          <p:stCondLst>
                                            <p:cond delay="0"/>
                                          </p:stCondLst>
                                        </p:cTn>
                                        <p:tgtEl>
                                          <p:spTgt spid="51"/>
                                        </p:tgtEl>
                                        <p:attrNameLst>
                                          <p:attrName>style.visibility</p:attrName>
                                        </p:attrNameLst>
                                      </p:cBhvr>
                                      <p:to>
                                        <p:strVal val="visible"/>
                                      </p:to>
                                    </p:set>
                                    <p:anim calcmode="lin" valueType="num">
                                      <p:cBhvr additive="base">
                                        <p:cTn id="63" dur="500" fill="hold"/>
                                        <p:tgtEl>
                                          <p:spTgt spid="51"/>
                                        </p:tgtEl>
                                        <p:attrNameLst>
                                          <p:attrName>ppt_x</p:attrName>
                                        </p:attrNameLst>
                                      </p:cBhvr>
                                      <p:tavLst>
                                        <p:tav tm="0">
                                          <p:val>
                                            <p:strVal val="#ppt_x"/>
                                          </p:val>
                                        </p:tav>
                                        <p:tav tm="100000">
                                          <p:val>
                                            <p:strVal val="#ppt_x"/>
                                          </p:val>
                                        </p:tav>
                                      </p:tavLst>
                                    </p:anim>
                                    <p:anim calcmode="lin" valueType="num">
                                      <p:cBhvr additive="base">
                                        <p:cTn id="64" dur="500" fill="hold"/>
                                        <p:tgtEl>
                                          <p:spTgt spid="5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p:bldP spid="7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8572" y="44624"/>
            <a:ext cx="1290067" cy="36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9" name="Picture 7"/>
          <p:cNvPicPr>
            <a:picLocks noChangeAspect="1" noChangeArrowheads="1"/>
          </p:cNvPicPr>
          <p:nvPr/>
        </p:nvPicPr>
        <p:blipFill rotWithShape="1">
          <a:blip r:embed="rId4">
            <a:extLst>
              <a:ext uri="{28A0092B-C50C-407E-A947-70E740481C1C}">
                <a14:useLocalDpi xmlns:a14="http://schemas.microsoft.com/office/drawing/2010/main" val="0"/>
              </a:ext>
            </a:extLst>
          </a:blip>
          <a:srcRect l="1522" t="6620" r="50988" b="5493"/>
          <a:stretch/>
        </p:blipFill>
        <p:spPr bwMode="auto">
          <a:xfrm>
            <a:off x="2276615" y="2204864"/>
            <a:ext cx="2151661" cy="19405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80" name="Picture 8"/>
          <p:cNvPicPr>
            <a:picLocks noChangeAspect="1" noChangeArrowheads="1"/>
          </p:cNvPicPr>
          <p:nvPr/>
        </p:nvPicPr>
        <p:blipFill rotWithShape="1">
          <a:blip r:embed="rId5">
            <a:extLst>
              <a:ext uri="{28A0092B-C50C-407E-A947-70E740481C1C}">
                <a14:useLocalDpi xmlns:a14="http://schemas.microsoft.com/office/drawing/2010/main" val="0"/>
              </a:ext>
            </a:extLst>
          </a:blip>
          <a:srcRect l="3201" t="7987" r="41060" b="4127"/>
          <a:stretch/>
        </p:blipFill>
        <p:spPr bwMode="auto">
          <a:xfrm>
            <a:off x="5004266" y="2255316"/>
            <a:ext cx="2016298" cy="1890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2"/>
          <p:cNvPicPr>
            <a:picLocks noChangeAspect="1" noChangeArrowheads="1"/>
          </p:cNvPicPr>
          <p:nvPr/>
        </p:nvPicPr>
        <p:blipFill rotWithShape="1">
          <a:blip r:embed="rId6">
            <a:extLst>
              <a:ext uri="{28A0092B-C50C-407E-A947-70E740481C1C}">
                <a14:useLocalDpi xmlns:a14="http://schemas.microsoft.com/office/drawing/2010/main" val="0"/>
              </a:ext>
            </a:extLst>
          </a:blip>
          <a:srcRect l="51841" t="4144" r="15424" b="56491"/>
          <a:stretch/>
        </p:blipFill>
        <p:spPr bwMode="auto">
          <a:xfrm>
            <a:off x="4752312" y="188640"/>
            <a:ext cx="2628000" cy="1774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 name="Picture 6"/>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91833" y="4365104"/>
            <a:ext cx="2031895" cy="36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9 Rectángulo"/>
          <p:cNvSpPr/>
          <p:nvPr/>
        </p:nvSpPr>
        <p:spPr>
          <a:xfrm>
            <a:off x="611560" y="4797152"/>
            <a:ext cx="7992888" cy="2031325"/>
          </a:xfrm>
          <a:prstGeom prst="rect">
            <a:avLst/>
          </a:prstGeom>
        </p:spPr>
        <p:txBody>
          <a:bodyPr wrap="square">
            <a:spAutoFit/>
          </a:bodyPr>
          <a:lstStyle/>
          <a:p>
            <a:pPr marL="285750" indent="-285750">
              <a:buFont typeface="Arial" panose="020B0604020202020204" pitchFamily="34" charset="0"/>
              <a:buChar char="•"/>
            </a:pPr>
            <a:r>
              <a:rPr lang="en-US" sz="1400" b="1" dirty="0" smtClean="0">
                <a:solidFill>
                  <a:srgbClr val="FF0000"/>
                </a:solidFill>
              </a:rPr>
              <a:t>These </a:t>
            </a:r>
            <a:r>
              <a:rPr lang="en-US" sz="1400" b="1" dirty="0">
                <a:solidFill>
                  <a:srgbClr val="FF0000"/>
                </a:solidFill>
              </a:rPr>
              <a:t>results suggest that HIV infection severely affects the functionality of cervical mucosal cells </a:t>
            </a:r>
            <a:r>
              <a:rPr lang="en-US" sz="1400" b="1" dirty="0" smtClean="0">
                <a:solidFill>
                  <a:srgbClr val="FF0000"/>
                </a:solidFill>
              </a:rPr>
              <a:t>mainly in </a:t>
            </a:r>
            <a:r>
              <a:rPr lang="en-US" sz="1400" b="1" dirty="0">
                <a:solidFill>
                  <a:srgbClr val="FF0000"/>
                </a:solidFill>
              </a:rPr>
              <a:t>relation to </a:t>
            </a:r>
            <a:r>
              <a:rPr lang="en-US" sz="1400" b="1" dirty="0" smtClean="0">
                <a:solidFill>
                  <a:srgbClr val="FF0000"/>
                </a:solidFill>
              </a:rPr>
              <a:t>Th17-related-cytokines.</a:t>
            </a:r>
          </a:p>
          <a:p>
            <a:pPr marL="285750" indent="-285750">
              <a:buFont typeface="Arial" panose="020B0604020202020204" pitchFamily="34" charset="0"/>
              <a:buChar char="•"/>
            </a:pPr>
            <a:endParaRPr lang="en-US" sz="1400" b="1" dirty="0" smtClean="0">
              <a:solidFill>
                <a:srgbClr val="FF0000"/>
              </a:solidFill>
            </a:endParaRPr>
          </a:p>
          <a:p>
            <a:pPr marL="285750" indent="-285750">
              <a:buFont typeface="Arial" panose="020B0604020202020204" pitchFamily="34" charset="0"/>
              <a:buChar char="•"/>
            </a:pPr>
            <a:r>
              <a:rPr lang="en-US" sz="1400" b="1" dirty="0" smtClean="0">
                <a:solidFill>
                  <a:srgbClr val="FF0000"/>
                </a:solidFill>
              </a:rPr>
              <a:t>ART </a:t>
            </a:r>
            <a:r>
              <a:rPr lang="en-US" sz="1400" b="1" dirty="0" smtClean="0">
                <a:solidFill>
                  <a:srgbClr val="FF0000"/>
                </a:solidFill>
              </a:rPr>
              <a:t>could not totally restore Th17-related </a:t>
            </a:r>
            <a:r>
              <a:rPr lang="en-US" sz="1400" b="1" dirty="0">
                <a:solidFill>
                  <a:srgbClr val="FF0000"/>
                </a:solidFill>
              </a:rPr>
              <a:t>immune functions at the female mucosal </a:t>
            </a:r>
            <a:r>
              <a:rPr lang="en-US" sz="1400" b="1" dirty="0" smtClean="0">
                <a:solidFill>
                  <a:srgbClr val="FF0000"/>
                </a:solidFill>
              </a:rPr>
              <a:t>level.</a:t>
            </a:r>
          </a:p>
          <a:p>
            <a:pPr marL="285750" indent="-285750">
              <a:buFont typeface="Arial" panose="020B0604020202020204" pitchFamily="34" charset="0"/>
              <a:buChar char="•"/>
            </a:pPr>
            <a:endParaRPr lang="en-US" sz="1400" b="1" dirty="0">
              <a:solidFill>
                <a:srgbClr val="FF0000"/>
              </a:solidFill>
            </a:endParaRPr>
          </a:p>
          <a:p>
            <a:pPr marL="285750" indent="-285750">
              <a:buFont typeface="Arial" panose="020B0604020202020204" pitchFamily="34" charset="0"/>
              <a:buChar char="•"/>
            </a:pPr>
            <a:r>
              <a:rPr lang="en-US" sz="1400" b="1" dirty="0" smtClean="0">
                <a:solidFill>
                  <a:srgbClr val="FF0000"/>
                </a:solidFill>
              </a:rPr>
              <a:t>HIV+ART+ women with lower quantities of Th17-related-cytokines had decreased levels of CXCL5 and CXCL1 chemokines.</a:t>
            </a:r>
          </a:p>
          <a:p>
            <a:endParaRPr lang="en-US" sz="1400" b="1" dirty="0" smtClean="0">
              <a:solidFill>
                <a:srgbClr val="FF0000"/>
              </a:solidFill>
            </a:endParaRPr>
          </a:p>
          <a:p>
            <a:pPr marL="285750" indent="-285750">
              <a:buFont typeface="Arial" panose="020B0604020202020204" pitchFamily="34" charset="0"/>
              <a:buChar char="•"/>
            </a:pPr>
            <a:r>
              <a:rPr lang="en-US" sz="1400" b="1" dirty="0" smtClean="0">
                <a:solidFill>
                  <a:srgbClr val="FF0000"/>
                </a:solidFill>
              </a:rPr>
              <a:t>It should be evaluated if earlier </a:t>
            </a:r>
            <a:r>
              <a:rPr lang="en-US" sz="1400" b="1" dirty="0">
                <a:solidFill>
                  <a:srgbClr val="FF0000"/>
                </a:solidFill>
              </a:rPr>
              <a:t>ART start </a:t>
            </a:r>
            <a:r>
              <a:rPr lang="en-US" sz="1400" b="1" dirty="0" smtClean="0">
                <a:solidFill>
                  <a:srgbClr val="FF0000"/>
                </a:solidFill>
              </a:rPr>
              <a:t>can </a:t>
            </a:r>
            <a:r>
              <a:rPr lang="en-US" sz="1400" b="1" dirty="0" smtClean="0">
                <a:solidFill>
                  <a:srgbClr val="FF0000"/>
                </a:solidFill>
              </a:rPr>
              <a:t>prevent this </a:t>
            </a:r>
            <a:r>
              <a:rPr lang="en-US" sz="1400" b="1" dirty="0">
                <a:solidFill>
                  <a:srgbClr val="FF0000"/>
                </a:solidFill>
              </a:rPr>
              <a:t>HIV infection effect</a:t>
            </a:r>
            <a:r>
              <a:rPr lang="en-US" sz="1400" b="1" dirty="0" smtClean="0">
                <a:solidFill>
                  <a:srgbClr val="FF0000"/>
                </a:solidFill>
              </a:rPr>
              <a:t>.</a:t>
            </a:r>
            <a:endParaRPr lang="en-US" sz="1400" b="1" dirty="0">
              <a:solidFill>
                <a:srgbClr val="FF0000"/>
              </a:solidFill>
            </a:endParaRPr>
          </a:p>
        </p:txBody>
      </p:sp>
      <p:pic>
        <p:nvPicPr>
          <p:cNvPr id="15" name="Picture 2"/>
          <p:cNvPicPr>
            <a:picLocks noChangeAspect="1" noChangeArrowheads="1"/>
          </p:cNvPicPr>
          <p:nvPr/>
        </p:nvPicPr>
        <p:blipFill rotWithShape="1">
          <a:blip r:embed="rId6">
            <a:extLst>
              <a:ext uri="{28A0092B-C50C-407E-A947-70E740481C1C}">
                <a14:useLocalDpi xmlns:a14="http://schemas.microsoft.com/office/drawing/2010/main" val="0"/>
              </a:ext>
            </a:extLst>
          </a:blip>
          <a:srcRect l="20358" t="5548" r="49930" b="56492"/>
          <a:stretch/>
        </p:blipFill>
        <p:spPr bwMode="auto">
          <a:xfrm>
            <a:off x="2150094" y="183356"/>
            <a:ext cx="2448272" cy="1756824"/>
          </a:xfrm>
          <a:prstGeom prst="snip2Same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3 Rectángulo"/>
          <p:cNvSpPr/>
          <p:nvPr/>
        </p:nvSpPr>
        <p:spPr>
          <a:xfrm>
            <a:off x="0" y="548680"/>
            <a:ext cx="2005786" cy="1815882"/>
          </a:xfrm>
          <a:prstGeom prst="rect">
            <a:avLst/>
          </a:prstGeom>
        </p:spPr>
        <p:txBody>
          <a:bodyPr wrap="square">
            <a:spAutoFit/>
          </a:bodyPr>
          <a:lstStyle/>
          <a:p>
            <a:pPr algn="ctr"/>
            <a:r>
              <a:rPr lang="en-US" sz="1400" dirty="0" smtClean="0">
                <a:solidFill>
                  <a:srgbClr val="FF0000"/>
                </a:solidFill>
              </a:rPr>
              <a:t>HIV+ART+ group was divided in two according to the number of Th17-related-cytokines secreted by the CMCs: “at least 3” or “1 or less”</a:t>
            </a:r>
          </a:p>
          <a:p>
            <a:pPr algn="ctr"/>
            <a:endParaRPr lang="en-US" sz="1400" dirty="0" smtClean="0">
              <a:solidFill>
                <a:srgbClr val="FF0000"/>
              </a:solidFill>
            </a:endParaRPr>
          </a:p>
          <a:p>
            <a:pPr algn="ctr"/>
            <a:endParaRPr lang="en-US" sz="1400" dirty="0">
              <a:solidFill>
                <a:srgbClr val="FF0000"/>
              </a:solidFill>
            </a:endParaRPr>
          </a:p>
        </p:txBody>
      </p:sp>
    </p:spTree>
    <p:extLst>
      <p:ext uri="{BB962C8B-B14F-4D97-AF65-F5344CB8AC3E}">
        <p14:creationId xmlns:p14="http://schemas.microsoft.com/office/powerpoint/2010/main" val="276883702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340</TotalTime>
  <Words>781</Words>
  <Application>Microsoft Office PowerPoint</Application>
  <PresentationFormat>Presentación en pantalla (4:3)</PresentationFormat>
  <Paragraphs>47</Paragraphs>
  <Slides>3</Slides>
  <Notes>3</Notes>
  <HiddenSlides>0</HiddenSlides>
  <MMClips>0</MMClips>
  <ScaleCrop>false</ScaleCrop>
  <HeadingPairs>
    <vt:vector size="4" baseType="variant">
      <vt:variant>
        <vt:lpstr>Tema</vt:lpstr>
      </vt:variant>
      <vt:variant>
        <vt:i4>1</vt:i4>
      </vt:variant>
      <vt:variant>
        <vt:lpstr>Títulos de diapositiva</vt:lpstr>
      </vt:variant>
      <vt:variant>
        <vt:i4>3</vt:i4>
      </vt:variant>
    </vt:vector>
  </HeadingPairs>
  <TitlesOfParts>
    <vt:vector size="4" baseType="lpstr">
      <vt:lpstr>Tema de Office</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dc:creator>
  <cp:lastModifiedBy>Usuario</cp:lastModifiedBy>
  <cp:revision>45</cp:revision>
  <cp:lastPrinted>2018-07-12T15:38:52Z</cp:lastPrinted>
  <dcterms:created xsi:type="dcterms:W3CDTF">2018-07-04T15:27:42Z</dcterms:created>
  <dcterms:modified xsi:type="dcterms:W3CDTF">2018-07-18T14:49:16Z</dcterms:modified>
</cp:coreProperties>
</file>